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64" r:id="rId2"/>
    <p:sldId id="267" r:id="rId3"/>
    <p:sldId id="271" r:id="rId4"/>
    <p:sldId id="269" r:id="rId5"/>
    <p:sldId id="270" r:id="rId6"/>
    <p:sldId id="262" r:id="rId7"/>
    <p:sldId id="263" r:id="rId8"/>
    <p:sldId id="292" r:id="rId9"/>
    <p:sldId id="293" r:id="rId10"/>
    <p:sldId id="272" r:id="rId11"/>
    <p:sldId id="274" r:id="rId12"/>
    <p:sldId id="276" r:id="rId13"/>
    <p:sldId id="277" r:id="rId14"/>
    <p:sldId id="278" r:id="rId15"/>
    <p:sldId id="279" r:id="rId16"/>
    <p:sldId id="280" r:id="rId17"/>
    <p:sldId id="282" r:id="rId18"/>
    <p:sldId id="283" r:id="rId19"/>
    <p:sldId id="284" r:id="rId20"/>
    <p:sldId id="285" r:id="rId21"/>
    <p:sldId id="275" r:id="rId22"/>
    <p:sldId id="281" r:id="rId23"/>
    <p:sldId id="286" r:id="rId24"/>
    <p:sldId id="287" r:id="rId25"/>
    <p:sldId id="289" r:id="rId26"/>
    <p:sldId id="291" r:id="rId27"/>
    <p:sldId id="290" r:id="rId28"/>
    <p:sldId id="294" r:id="rId29"/>
    <p:sldId id="298" r:id="rId30"/>
    <p:sldId id="295" r:id="rId31"/>
    <p:sldId id="299" r:id="rId32"/>
    <p:sldId id="296" r:id="rId33"/>
    <p:sldId id="302" r:id="rId34"/>
    <p:sldId id="304" r:id="rId35"/>
    <p:sldId id="301" r:id="rId36"/>
    <p:sldId id="300" r:id="rId37"/>
    <p:sldId id="305" r:id="rId38"/>
    <p:sldId id="306" r:id="rId39"/>
    <p:sldId id="307" r:id="rId40"/>
    <p:sldId id="308" r:id="rId41"/>
    <p:sldId id="309" r:id="rId42"/>
    <p:sldId id="310" r:id="rId43"/>
    <p:sldId id="312" r:id="rId44"/>
    <p:sldId id="311" r:id="rId45"/>
    <p:sldId id="321" r:id="rId46"/>
    <p:sldId id="319" r:id="rId47"/>
    <p:sldId id="314" r:id="rId48"/>
    <p:sldId id="315" r:id="rId49"/>
    <p:sldId id="316" r:id="rId50"/>
    <p:sldId id="317"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Page" id="{13F6FD02-3D38-4739-AB2A-86734E58922D}">
          <p14:sldIdLst>
            <p14:sldId id="264"/>
            <p14:sldId id="267"/>
            <p14:sldId id="271"/>
            <p14:sldId id="269"/>
            <p14:sldId id="270"/>
          </p14:sldIdLst>
        </p14:section>
        <p14:section name="INTRODUCTION" id="{E3F31C7B-ECE7-4724-832A-343D28754599}">
          <p14:sldIdLst>
            <p14:sldId id="262"/>
            <p14:sldId id="263"/>
          </p14:sldIdLst>
        </p14:section>
        <p14:section name="BACCM" id="{805BDBB3-3B42-4BE3-90AB-F8DA738D88E9}">
          <p14:sldIdLst>
            <p14:sldId id="292"/>
            <p14:sldId id="293"/>
            <p14:sldId id="272"/>
            <p14:sldId id="274"/>
            <p14:sldId id="276"/>
            <p14:sldId id="277"/>
            <p14:sldId id="278"/>
            <p14:sldId id="279"/>
            <p14:sldId id="280"/>
          </p14:sldIdLst>
        </p14:section>
        <p14:section name="RCS" id="{E2771B23-079B-4C0E-9B7D-E97ABD8F6B26}">
          <p14:sldIdLst>
            <p14:sldId id="282"/>
            <p14:sldId id="283"/>
            <p14:sldId id="284"/>
            <p14:sldId id="285"/>
            <p14:sldId id="275"/>
            <p14:sldId id="281"/>
            <p14:sldId id="286"/>
            <p14:sldId id="287"/>
          </p14:sldIdLst>
        </p14:section>
        <p14:section name="Problem statement" id="{DE3339E5-4972-4C6A-8140-A34DE16A5790}">
          <p14:sldIdLst>
            <p14:sldId id="289"/>
            <p14:sldId id="291"/>
            <p14:sldId id="290"/>
          </p14:sldIdLst>
        </p14:section>
        <p14:section name="task 3" id="{FC578A0A-1ECD-40B2-ACA6-A353A2407A0C}">
          <p14:sldIdLst>
            <p14:sldId id="294"/>
            <p14:sldId id="298"/>
            <p14:sldId id="295"/>
            <p14:sldId id="299"/>
            <p14:sldId id="296"/>
          </p14:sldIdLst>
        </p14:section>
        <p14:section name="task 5" id="{75EFC8B2-0428-491C-916A-FB1B6B4C56A2}">
          <p14:sldIdLst>
            <p14:sldId id="302"/>
            <p14:sldId id="304"/>
            <p14:sldId id="301"/>
            <p14:sldId id="300"/>
          </p14:sldIdLst>
        </p14:section>
        <p14:section name="TASK 6" id="{07921304-02A0-439A-ACE5-B20098B21EE9}">
          <p14:sldIdLst>
            <p14:sldId id="305"/>
            <p14:sldId id="306"/>
          </p14:sldIdLst>
        </p14:section>
        <p14:section name="TASK 7" id="{E942924D-0D4C-4B1D-97A7-2C7DB06761D4}">
          <p14:sldIdLst>
            <p14:sldId id="307"/>
            <p14:sldId id="308"/>
            <p14:sldId id="309"/>
            <p14:sldId id="310"/>
          </p14:sldIdLst>
        </p14:section>
        <p14:section name="task 8" id="{D899981D-A169-4B8F-8074-5ABA0AB5B774}">
          <p14:sldIdLst>
            <p14:sldId id="312"/>
            <p14:sldId id="311"/>
          </p14:sldIdLst>
        </p14:section>
        <p14:section name="task 09" id="{921CF054-DE26-40E7-8C1B-2874436BBC3E}">
          <p14:sldIdLst>
            <p14:sldId id="321"/>
            <p14:sldId id="319"/>
          </p14:sldIdLst>
        </p14:section>
        <p14:section name="task 10" id="{79393EE5-72CC-4441-96F0-51ED28ECB31E}">
          <p14:sldIdLst>
            <p14:sldId id="314"/>
            <p14:sldId id="315"/>
            <p14:sldId id="316"/>
            <p14:sldId id="317"/>
          </p14:sldIdLst>
        </p14:section>
      </p14:sectionLst>
    </p:ext>
    <p:ext uri="{EFAFB233-063F-42B5-8137-9DF3F51BA10A}">
      <p15:sldGuideLst xmlns:p15="http://schemas.microsoft.com/office/powerpoint/2012/main">
        <p15:guide id="2" userDrawn="1">
          <p15:clr>
            <a:srgbClr val="A4A3A4"/>
          </p15:clr>
        </p15:guide>
        <p15:guide id="3" pos="7680" userDrawn="1">
          <p15:clr>
            <a:srgbClr val="A4A3A4"/>
          </p15:clr>
        </p15:guide>
        <p15:guide id="4" orient="horz" pos="4320" userDrawn="1">
          <p15:clr>
            <a:srgbClr val="A4A3A4"/>
          </p15:clr>
        </p15:guide>
        <p15:guide id="5" orient="horz"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0D11"/>
    <a:srgbClr val="FFC619"/>
    <a:srgbClr val="332E34"/>
    <a:srgbClr val="363B35"/>
    <a:srgbClr val="BFBFBF"/>
    <a:srgbClr val="FCDCA2"/>
    <a:srgbClr val="00B050"/>
    <a:srgbClr val="C55A11"/>
    <a:srgbClr val="8FAADC"/>
    <a:srgbClr val="3833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94249" autoAdjust="0"/>
  </p:normalViewPr>
  <p:slideViewPr>
    <p:cSldViewPr snapToGrid="0" showGuides="1">
      <p:cViewPr varScale="1">
        <p:scale>
          <a:sx n="67" d="100"/>
          <a:sy n="67" d="100"/>
        </p:scale>
        <p:origin x="72" y="174"/>
      </p:cViewPr>
      <p:guideLst>
        <p:guide/>
        <p:guide pos="7680"/>
        <p:guide orient="horz" pos="4320"/>
        <p:guide orient="horz"/>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hdphoto2.wdp>
</file>

<file path=ppt/media/image1.jpg>
</file>

<file path=ppt/media/image10.jpg>
</file>

<file path=ppt/media/image11.jpg>
</file>

<file path=ppt/media/image2.jp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B86E3D-3DFD-4BBE-BF0D-066608AB177C}" type="datetimeFigureOut">
              <a:rPr lang="en-US" smtClean="0"/>
              <a:t>6/20/2023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2B2A72-5ED6-40B9-82E2-35FCDE78DA48}" type="slidenum">
              <a:rPr lang="en-US" smtClean="0"/>
              <a:t>‹#›</a:t>
            </a:fld>
            <a:endParaRPr lang="en-US"/>
          </a:p>
        </p:txBody>
      </p:sp>
    </p:spTree>
    <p:extLst>
      <p:ext uri="{BB962C8B-B14F-4D97-AF65-F5344CB8AC3E}">
        <p14:creationId xmlns:p14="http://schemas.microsoft.com/office/powerpoint/2010/main" val="999616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C6053-0334-439A-8446-12FA6A9F6CE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9967166-8AC7-4C09-9601-3D6DA4F645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DD6820-DF07-4284-8F0A-4C432096E49F}"/>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5" name="Footer Placeholder 4">
            <a:extLst>
              <a:ext uri="{FF2B5EF4-FFF2-40B4-BE49-F238E27FC236}">
                <a16:creationId xmlns:a16="http://schemas.microsoft.com/office/drawing/2014/main" id="{06427E2D-11E7-4BC8-A1EE-BC2716F8F2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18A204-5C56-4052-9A22-201DAB884C06}"/>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1076596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03AC6-900A-4500-BF18-56A4F7C2E0B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A11BEB9-4DD1-4443-8F81-C157F6CA4F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EB27DA-310D-4EB6-B52E-75619A83C476}"/>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5" name="Footer Placeholder 4">
            <a:extLst>
              <a:ext uri="{FF2B5EF4-FFF2-40B4-BE49-F238E27FC236}">
                <a16:creationId xmlns:a16="http://schemas.microsoft.com/office/drawing/2014/main" id="{35ACCC35-7564-494F-813C-9AAC12AD0B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71424D-02E5-45C7-881F-29AA3198C8FC}"/>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10786520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A21500-123F-43A9-AB43-1AFD50D27C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1FDDE58-D30F-45E1-AA01-9C31CFCB82C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6BE4D0-3157-4777-BD46-947365CFFA40}"/>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5" name="Footer Placeholder 4">
            <a:extLst>
              <a:ext uri="{FF2B5EF4-FFF2-40B4-BE49-F238E27FC236}">
                <a16:creationId xmlns:a16="http://schemas.microsoft.com/office/drawing/2014/main" id="{E2F7AB6E-5550-4892-8090-A07A26E829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C7AF97-EB75-41B3-8F44-6737466F478E}"/>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534649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2E4E3-A3C8-4215-BD51-E1BA037B78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114ABA-C73B-47CE-9957-C3D3734745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4A269B-B9A2-487C-92F0-D88BF4568086}"/>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5" name="Footer Placeholder 4">
            <a:extLst>
              <a:ext uri="{FF2B5EF4-FFF2-40B4-BE49-F238E27FC236}">
                <a16:creationId xmlns:a16="http://schemas.microsoft.com/office/drawing/2014/main" id="{9C34A5C7-6847-4B7E-98F6-3993D626A2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B44FAC-AA5B-43B1-98AA-AC3F32BC2392}"/>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308363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1AE6B-6E5F-448F-9C5E-530CE1611E2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D312EC-1094-4E03-9C56-B88D55D5C2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556A2D-F26E-494B-B384-35E437CCE3AA}"/>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5" name="Footer Placeholder 4">
            <a:extLst>
              <a:ext uri="{FF2B5EF4-FFF2-40B4-BE49-F238E27FC236}">
                <a16:creationId xmlns:a16="http://schemas.microsoft.com/office/drawing/2014/main" id="{0DA08C12-0B65-42A8-BA7E-C3530B99F5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87085F-59FC-4A7C-BC41-B56B838F5F28}"/>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1352612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C9C6F-A24B-4F35-A1DB-52CFF208BA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D86785-682C-4E45-B973-872C0BD839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323D96-FFE0-4DCF-9544-E8EA9A9BF0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F2702E-3C44-49D7-AB2B-CAD28CFF35A4}"/>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6" name="Footer Placeholder 5">
            <a:extLst>
              <a:ext uri="{FF2B5EF4-FFF2-40B4-BE49-F238E27FC236}">
                <a16:creationId xmlns:a16="http://schemas.microsoft.com/office/drawing/2014/main" id="{D75C1201-995C-40D7-BFB4-4504136FA2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E6A68F-518C-445F-8B3C-19B5ABDAE852}"/>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2823550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DBA77-2158-4EDF-BDA7-7417B01AC8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B66F923-24E8-4E0C-9FB6-0832CC6CC7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C3605C-3129-46FA-94D8-CC3B8034C7E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F56D81-04AD-4A25-92BF-469B94A02E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5B42DE-3DC3-4147-A265-5030F26D04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5B5DDC-0204-4A05-BCFA-E6CA5F30BB26}"/>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8" name="Footer Placeholder 7">
            <a:extLst>
              <a:ext uri="{FF2B5EF4-FFF2-40B4-BE49-F238E27FC236}">
                <a16:creationId xmlns:a16="http://schemas.microsoft.com/office/drawing/2014/main" id="{DF4D6BCE-9862-41E9-AB1A-275170ED7A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91F3CC-6936-4CD2-8B75-DEF90F355E0D}"/>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1780908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2917C-C024-40E9-8F4C-BE643D07D9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BE99B7A-FFF4-4E5B-B186-6EB38D164674}"/>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4" name="Footer Placeholder 3">
            <a:extLst>
              <a:ext uri="{FF2B5EF4-FFF2-40B4-BE49-F238E27FC236}">
                <a16:creationId xmlns:a16="http://schemas.microsoft.com/office/drawing/2014/main" id="{366B9A2F-C9EF-4D58-87FE-616CE16862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59D37A-29D8-4411-BF93-A52EB7A57E7F}"/>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2864410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8791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717B2-7F4A-47AB-AD3A-534B298700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8184C1-EDB4-4599-B25F-0A455A98DF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172FC8-410C-4D31-8256-046B409D79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0840C2-5ED6-4767-9441-109510EAD185}"/>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6" name="Footer Placeholder 5">
            <a:extLst>
              <a:ext uri="{FF2B5EF4-FFF2-40B4-BE49-F238E27FC236}">
                <a16:creationId xmlns:a16="http://schemas.microsoft.com/office/drawing/2014/main" id="{2CCE26FF-9E67-4FDA-B230-0294FE0689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051A6B-467A-43D9-A024-2B397ED719CA}"/>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3793334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98F0B-1417-469B-A87B-02F1D36FAB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BEFC633-8BB2-4F79-B9BF-740175752F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18A53E-5526-49B9-ADEF-66019B1B0A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15AF16-4EBD-4AC6-9ADA-F41E2B487580}"/>
              </a:ext>
            </a:extLst>
          </p:cNvPr>
          <p:cNvSpPr>
            <a:spLocks noGrp="1"/>
          </p:cNvSpPr>
          <p:nvPr>
            <p:ph type="dt" sz="half" idx="10"/>
          </p:nvPr>
        </p:nvSpPr>
        <p:spPr/>
        <p:txBody>
          <a:bodyPr/>
          <a:lstStyle/>
          <a:p>
            <a:fld id="{24D9FC33-BA0E-486B-A043-94378100BC22}" type="datetimeFigureOut">
              <a:rPr lang="en-US" smtClean="0"/>
              <a:t>6/20/2023</a:t>
            </a:fld>
            <a:endParaRPr lang="en-US"/>
          </a:p>
        </p:txBody>
      </p:sp>
      <p:sp>
        <p:nvSpPr>
          <p:cNvPr id="6" name="Footer Placeholder 5">
            <a:extLst>
              <a:ext uri="{FF2B5EF4-FFF2-40B4-BE49-F238E27FC236}">
                <a16:creationId xmlns:a16="http://schemas.microsoft.com/office/drawing/2014/main" id="{8D15BD9F-22F0-44A8-979A-45A802DBC9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8DBA2E-2D64-4410-8E29-620F28A85F1B}"/>
              </a:ext>
            </a:extLst>
          </p:cNvPr>
          <p:cNvSpPr>
            <a:spLocks noGrp="1"/>
          </p:cNvSpPr>
          <p:nvPr>
            <p:ph type="sldNum" sz="quarter" idx="12"/>
          </p:nvPr>
        </p:nvSpPr>
        <p:spPr/>
        <p:txBody>
          <a:bodyPr/>
          <a:lstStyle/>
          <a:p>
            <a:fld id="{503C6400-E782-4D7A-B53D-DCAAB8B5830B}" type="slidenum">
              <a:rPr lang="en-US" smtClean="0"/>
              <a:t>‹#›</a:t>
            </a:fld>
            <a:endParaRPr lang="en-US"/>
          </a:p>
        </p:txBody>
      </p:sp>
    </p:spTree>
    <p:extLst>
      <p:ext uri="{BB962C8B-B14F-4D97-AF65-F5344CB8AC3E}">
        <p14:creationId xmlns:p14="http://schemas.microsoft.com/office/powerpoint/2010/main" val="344594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AF65D-A3CE-4EE9-8AC8-D3FBFADEE5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C168BC-9200-42FE-933F-F13941269E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06C65F-EE06-4615-B67E-2B648A569D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D9FC33-BA0E-486B-A043-94378100BC22}" type="datetimeFigureOut">
              <a:rPr lang="en-US" smtClean="0"/>
              <a:t>6/20/2023</a:t>
            </a:fld>
            <a:endParaRPr lang="en-US"/>
          </a:p>
        </p:txBody>
      </p:sp>
      <p:sp>
        <p:nvSpPr>
          <p:cNvPr id="5" name="Footer Placeholder 4">
            <a:extLst>
              <a:ext uri="{FF2B5EF4-FFF2-40B4-BE49-F238E27FC236}">
                <a16:creationId xmlns:a16="http://schemas.microsoft.com/office/drawing/2014/main" id="{7351848E-C981-4F2C-89C0-11093E9F5D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752A15-1089-45DE-A9E5-9A4B2FDC65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3C6400-E782-4D7A-B53D-DCAAB8B5830B}" type="slidenum">
              <a:rPr lang="en-US" smtClean="0"/>
              <a:t>‹#›</a:t>
            </a:fld>
            <a:endParaRPr lang="en-US"/>
          </a:p>
        </p:txBody>
      </p:sp>
    </p:spTree>
    <p:extLst>
      <p:ext uri="{BB962C8B-B14F-4D97-AF65-F5344CB8AC3E}">
        <p14:creationId xmlns:p14="http://schemas.microsoft.com/office/powerpoint/2010/main" val="21090051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7.xml"/><Relationship Id="rId4" Type="http://schemas.microsoft.com/office/2007/relationships/hdphoto" Target="../media/hdphoto2.wdp"/></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7.xml"/><Relationship Id="rId4" Type="http://schemas.microsoft.com/office/2007/relationships/hdphoto" Target="../media/hdphoto2.wdp"/></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jpg"/></Relationships>
</file>

<file path=ppt/slides/_rels/slide4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50AA74A-C788-4211-9DF3-2FE814C605BD}"/>
              </a:ext>
            </a:extLst>
          </p:cNvPr>
          <p:cNvPicPr>
            <a:picLocks noChangeAspect="1"/>
          </p:cNvPicPr>
          <p:nvPr/>
        </p:nvPicPr>
        <p:blipFill rotWithShape="1">
          <a:blip r:embed="rId2">
            <a:extLst>
              <a:ext uri="{28A0092B-C50C-407E-A947-70E740481C1C}">
                <a14:useLocalDpi xmlns:a14="http://schemas.microsoft.com/office/drawing/2010/main" val="0"/>
              </a:ext>
            </a:extLst>
          </a:blip>
          <a:srcRect l="9167" r="59001"/>
          <a:stretch/>
        </p:blipFill>
        <p:spPr>
          <a:xfrm>
            <a:off x="0" y="-225083"/>
            <a:ext cx="3886200" cy="7083083"/>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2" name="Picture 11">
            <a:extLst>
              <a:ext uri="{FF2B5EF4-FFF2-40B4-BE49-F238E27FC236}">
                <a16:creationId xmlns:a16="http://schemas.microsoft.com/office/drawing/2014/main" id="{4F9F3E59-BD67-4E64-91B8-E24A8537E5DB}"/>
              </a:ext>
            </a:extLst>
          </p:cNvPr>
          <p:cNvPicPr>
            <a:picLocks noChangeAspect="1"/>
          </p:cNvPicPr>
          <p:nvPr/>
        </p:nvPicPr>
        <p:blipFill rotWithShape="1">
          <a:blip r:embed="rId3">
            <a:extLst>
              <a:ext uri="{28A0092B-C50C-407E-A947-70E740481C1C}">
                <a14:useLocalDpi xmlns:a14="http://schemas.microsoft.com/office/drawing/2010/main" val="0"/>
              </a:ext>
            </a:extLst>
          </a:blip>
          <a:srcRect l="67268" r="-109"/>
          <a:stretch/>
        </p:blipFill>
        <p:spPr>
          <a:xfrm flipH="1">
            <a:off x="2730203" y="0"/>
            <a:ext cx="3962401" cy="68580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4" name="Picture 13">
            <a:extLst>
              <a:ext uri="{FF2B5EF4-FFF2-40B4-BE49-F238E27FC236}">
                <a16:creationId xmlns:a16="http://schemas.microsoft.com/office/drawing/2014/main" id="{B2152C56-DD0D-421E-BD94-0601B200B2DD}"/>
              </a:ext>
            </a:extLst>
          </p:cNvPr>
          <p:cNvPicPr>
            <a:picLocks noChangeAspect="1"/>
          </p:cNvPicPr>
          <p:nvPr/>
        </p:nvPicPr>
        <p:blipFill rotWithShape="1">
          <a:blip r:embed="rId4">
            <a:extLst>
              <a:ext uri="{28A0092B-C50C-407E-A947-70E740481C1C}">
                <a14:useLocalDpi xmlns:a14="http://schemas.microsoft.com/office/drawing/2010/main" val="0"/>
              </a:ext>
            </a:extLst>
          </a:blip>
          <a:srcRect l="44216" t="827" r="24363"/>
          <a:stretch/>
        </p:blipFill>
        <p:spPr>
          <a:xfrm>
            <a:off x="6064045" y="-112542"/>
            <a:ext cx="3829050" cy="6970542"/>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6" name="Picture 15">
            <a:extLst>
              <a:ext uri="{FF2B5EF4-FFF2-40B4-BE49-F238E27FC236}">
                <a16:creationId xmlns:a16="http://schemas.microsoft.com/office/drawing/2014/main" id="{CA20FD55-2C28-4379-8B7D-8222D546F405}"/>
              </a:ext>
            </a:extLst>
          </p:cNvPr>
          <p:cNvPicPr>
            <a:picLocks noChangeAspect="1"/>
          </p:cNvPicPr>
          <p:nvPr/>
        </p:nvPicPr>
        <p:blipFill rotWithShape="1">
          <a:blip r:embed="rId5">
            <a:extLst>
              <a:ext uri="{28A0092B-C50C-407E-A947-70E740481C1C}">
                <a14:useLocalDpi xmlns:a14="http://schemas.microsoft.com/office/drawing/2010/main" val="0"/>
              </a:ext>
            </a:extLst>
          </a:blip>
          <a:srcRect r="62333"/>
          <a:stretch/>
        </p:blipFill>
        <p:spPr>
          <a:xfrm>
            <a:off x="9304757" y="-140677"/>
            <a:ext cx="3874770" cy="6998677"/>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spTree>
    <p:extLst>
      <p:ext uri="{BB962C8B-B14F-4D97-AF65-F5344CB8AC3E}">
        <p14:creationId xmlns:p14="http://schemas.microsoft.com/office/powerpoint/2010/main" val="31153459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0"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0EA20EF-8D86-4F91-9477-215404425CA5}"/>
              </a:ext>
            </a:extLst>
          </p:cNvPr>
          <p:cNvSpPr txBox="1"/>
          <p:nvPr/>
        </p:nvSpPr>
        <p:spPr>
          <a:xfrm>
            <a:off x="412652" y="2922270"/>
            <a:ext cx="1371600"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Need</a:t>
            </a:r>
          </a:p>
        </p:txBody>
      </p:sp>
      <p:sp>
        <p:nvSpPr>
          <p:cNvPr id="11" name="Rectangle 10">
            <a:extLst>
              <a:ext uri="{FF2B5EF4-FFF2-40B4-BE49-F238E27FC236}">
                <a16:creationId xmlns:a16="http://schemas.microsoft.com/office/drawing/2014/main" id="{52447093-ED20-42AC-B6B1-E8E9AD322FE2}"/>
              </a:ext>
            </a:extLst>
          </p:cNvPr>
          <p:cNvSpPr/>
          <p:nvPr/>
        </p:nvSpPr>
        <p:spPr>
          <a:xfrm>
            <a:off x="1978479"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2095501" y="2846071"/>
            <a:ext cx="1887122"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Change  </a:t>
            </a:r>
          </a:p>
        </p:txBody>
      </p:sp>
      <p:sp>
        <p:nvSpPr>
          <p:cNvPr id="10" name="Rectangle 9">
            <a:extLst>
              <a:ext uri="{FF2B5EF4-FFF2-40B4-BE49-F238E27FC236}">
                <a16:creationId xmlns:a16="http://schemas.microsoft.com/office/drawing/2014/main" id="{B1E368F5-ED06-40E0-BAA4-6E8415C85F3F}"/>
              </a:ext>
            </a:extLst>
          </p:cNvPr>
          <p:cNvSpPr/>
          <p:nvPr/>
        </p:nvSpPr>
        <p:spPr>
          <a:xfrm>
            <a:off x="4023235" y="0"/>
            <a:ext cx="4122057"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D6F1DF2-3E02-403D-B962-9E694DE22D85}"/>
              </a:ext>
            </a:extLst>
          </p:cNvPr>
          <p:cNvSpPr txBox="1"/>
          <p:nvPr/>
        </p:nvSpPr>
        <p:spPr>
          <a:xfrm>
            <a:off x="4114800" y="2895894"/>
            <a:ext cx="1897673"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Solution  </a:t>
            </a:r>
          </a:p>
        </p:txBody>
      </p:sp>
      <p:sp>
        <p:nvSpPr>
          <p:cNvPr id="12" name="Rectangle 11">
            <a:extLst>
              <a:ext uri="{FF2B5EF4-FFF2-40B4-BE49-F238E27FC236}">
                <a16:creationId xmlns:a16="http://schemas.microsoft.com/office/drawing/2014/main" id="{D9FCFAE8-F02B-4569-AF70-540B46460F22}"/>
              </a:ext>
            </a:extLst>
          </p:cNvPr>
          <p:cNvSpPr/>
          <p:nvPr/>
        </p:nvSpPr>
        <p:spPr>
          <a:xfrm>
            <a:off x="6016172" y="0"/>
            <a:ext cx="4122057"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6076950" y="2831416"/>
            <a:ext cx="1798905"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Context</a:t>
            </a:r>
          </a:p>
        </p:txBody>
      </p:sp>
      <p:sp>
        <p:nvSpPr>
          <p:cNvPr id="13" name="Rectangle 12">
            <a:extLst>
              <a:ext uri="{FF2B5EF4-FFF2-40B4-BE49-F238E27FC236}">
                <a16:creationId xmlns:a16="http://schemas.microsoft.com/office/drawing/2014/main" id="{32F02251-4138-4513-9879-8145BF67BE28}"/>
              </a:ext>
            </a:extLst>
          </p:cNvPr>
          <p:cNvSpPr/>
          <p:nvPr/>
        </p:nvSpPr>
        <p:spPr>
          <a:xfrm>
            <a:off x="7845851" y="0"/>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7974328" y="2891205"/>
            <a:ext cx="1371600"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Value</a:t>
            </a:r>
          </a:p>
        </p:txBody>
      </p:sp>
      <p:sp>
        <p:nvSpPr>
          <p:cNvPr id="14" name="Rectangle 13">
            <a:extLst>
              <a:ext uri="{FF2B5EF4-FFF2-40B4-BE49-F238E27FC236}">
                <a16:creationId xmlns:a16="http://schemas.microsoft.com/office/drawing/2014/main" id="{6B245A3A-A3CE-44BB-B9C3-B126FF66B522}"/>
              </a:ext>
            </a:extLst>
          </p:cNvPr>
          <p:cNvSpPr/>
          <p:nvPr/>
        </p:nvSpPr>
        <p:spPr>
          <a:xfrm>
            <a:off x="9483271" y="0"/>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9545222" y="2850759"/>
            <a:ext cx="278012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Stakeholders</a:t>
            </a:r>
          </a:p>
        </p:txBody>
      </p:sp>
    </p:spTree>
    <p:extLst>
      <p:ext uri="{BB962C8B-B14F-4D97-AF65-F5344CB8AC3E}">
        <p14:creationId xmlns:p14="http://schemas.microsoft.com/office/powerpoint/2010/main" val="1132308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0" y="-206477"/>
            <a:ext cx="4122057" cy="7064477"/>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0EA20EF-8D86-4F91-9477-215404425CA5}"/>
              </a:ext>
            </a:extLst>
          </p:cNvPr>
          <p:cNvSpPr txBox="1"/>
          <p:nvPr/>
        </p:nvSpPr>
        <p:spPr>
          <a:xfrm>
            <a:off x="374552" y="598171"/>
            <a:ext cx="198764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Need</a:t>
            </a:r>
          </a:p>
        </p:txBody>
      </p:sp>
      <p:sp>
        <p:nvSpPr>
          <p:cNvPr id="11" name="Rectangle 10">
            <a:extLst>
              <a:ext uri="{FF2B5EF4-FFF2-40B4-BE49-F238E27FC236}">
                <a16:creationId xmlns:a16="http://schemas.microsoft.com/office/drawing/2014/main" id="{52447093-ED20-42AC-B6B1-E8E9AD322FE2}"/>
              </a:ext>
            </a:extLst>
          </p:cNvPr>
          <p:cNvSpPr/>
          <p:nvPr/>
        </p:nvSpPr>
        <p:spPr>
          <a:xfrm>
            <a:off x="4112079"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4229101" y="2846071"/>
            <a:ext cx="1887122"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Change  </a:t>
            </a:r>
          </a:p>
        </p:txBody>
      </p:sp>
      <p:sp>
        <p:nvSpPr>
          <p:cNvPr id="10" name="Rectangle 9">
            <a:extLst>
              <a:ext uri="{FF2B5EF4-FFF2-40B4-BE49-F238E27FC236}">
                <a16:creationId xmlns:a16="http://schemas.microsoft.com/office/drawing/2014/main" id="{B1E368F5-ED06-40E0-BAA4-6E8415C85F3F}"/>
              </a:ext>
            </a:extLst>
          </p:cNvPr>
          <p:cNvSpPr/>
          <p:nvPr/>
        </p:nvSpPr>
        <p:spPr>
          <a:xfrm>
            <a:off x="6156835" y="0"/>
            <a:ext cx="4122057"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D6F1DF2-3E02-403D-B962-9E694DE22D85}"/>
              </a:ext>
            </a:extLst>
          </p:cNvPr>
          <p:cNvSpPr txBox="1"/>
          <p:nvPr/>
        </p:nvSpPr>
        <p:spPr>
          <a:xfrm>
            <a:off x="6248400" y="2895894"/>
            <a:ext cx="1897673"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Solution  </a:t>
            </a:r>
          </a:p>
        </p:txBody>
      </p:sp>
      <p:sp>
        <p:nvSpPr>
          <p:cNvPr id="12" name="Rectangle 11">
            <a:extLst>
              <a:ext uri="{FF2B5EF4-FFF2-40B4-BE49-F238E27FC236}">
                <a16:creationId xmlns:a16="http://schemas.microsoft.com/office/drawing/2014/main" id="{D9FCFAE8-F02B-4569-AF70-540B46460F22}"/>
              </a:ext>
            </a:extLst>
          </p:cNvPr>
          <p:cNvSpPr/>
          <p:nvPr/>
        </p:nvSpPr>
        <p:spPr>
          <a:xfrm>
            <a:off x="8149772" y="0"/>
            <a:ext cx="4122057"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8210550" y="2831416"/>
            <a:ext cx="1798905"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Context</a:t>
            </a:r>
          </a:p>
        </p:txBody>
      </p:sp>
      <p:sp>
        <p:nvSpPr>
          <p:cNvPr id="13" name="Rectangle 12">
            <a:extLst>
              <a:ext uri="{FF2B5EF4-FFF2-40B4-BE49-F238E27FC236}">
                <a16:creationId xmlns:a16="http://schemas.microsoft.com/office/drawing/2014/main" id="{32F02251-4138-4513-9879-8145BF67BE28}"/>
              </a:ext>
            </a:extLst>
          </p:cNvPr>
          <p:cNvSpPr/>
          <p:nvPr/>
        </p:nvSpPr>
        <p:spPr>
          <a:xfrm>
            <a:off x="9979451" y="0"/>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10107928" y="2891205"/>
            <a:ext cx="1371600"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Value</a:t>
            </a:r>
          </a:p>
        </p:txBody>
      </p:sp>
      <p:sp>
        <p:nvSpPr>
          <p:cNvPr id="14" name="Rectangle 13">
            <a:extLst>
              <a:ext uri="{FF2B5EF4-FFF2-40B4-BE49-F238E27FC236}">
                <a16:creationId xmlns:a16="http://schemas.microsoft.com/office/drawing/2014/main" id="{6B245A3A-A3CE-44BB-B9C3-B126FF66B522}"/>
              </a:ext>
            </a:extLst>
          </p:cNvPr>
          <p:cNvSpPr/>
          <p:nvPr/>
        </p:nvSpPr>
        <p:spPr>
          <a:xfrm>
            <a:off x="11616871" y="19050"/>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11678822" y="2850759"/>
            <a:ext cx="278012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Stakeholders</a:t>
            </a:r>
          </a:p>
        </p:txBody>
      </p:sp>
      <p:sp>
        <p:nvSpPr>
          <p:cNvPr id="2" name="TextBox 1">
            <a:extLst>
              <a:ext uri="{FF2B5EF4-FFF2-40B4-BE49-F238E27FC236}">
                <a16:creationId xmlns:a16="http://schemas.microsoft.com/office/drawing/2014/main" id="{14A85ED3-553A-4D98-AFBE-FF0A691E41A8}"/>
              </a:ext>
            </a:extLst>
          </p:cNvPr>
          <p:cNvSpPr txBox="1"/>
          <p:nvPr/>
        </p:nvSpPr>
        <p:spPr>
          <a:xfrm>
            <a:off x="304800" y="1962150"/>
            <a:ext cx="3276600" cy="4832092"/>
          </a:xfrm>
          <a:prstGeom prst="rect">
            <a:avLst/>
          </a:prstGeom>
          <a:noFill/>
        </p:spPr>
        <p:txBody>
          <a:bodyPr wrap="square" rtlCol="0">
            <a:spAutoFit/>
          </a:bodyPr>
          <a:lstStyle/>
          <a:p>
            <a:r>
              <a:rPr lang="en-US" sz="2800" dirty="0">
                <a:solidFill>
                  <a:schemeClr val="bg1"/>
                </a:solidFill>
                <a:latin typeface="Arial Rounded MT Bold" panose="020F0704030504030204" pitchFamily="34" charset="0"/>
              </a:rPr>
              <a:t>The Need id to Have an online Canteen Ordering System Which Can Reduce The food wastage Operating Costs Manpower and increase Employee’s Work Time </a:t>
            </a:r>
          </a:p>
        </p:txBody>
      </p:sp>
    </p:spTree>
    <p:extLst>
      <p:ext uri="{BB962C8B-B14F-4D97-AF65-F5344CB8AC3E}">
        <p14:creationId xmlns:p14="http://schemas.microsoft.com/office/powerpoint/2010/main" val="2773765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2061029"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0EA20EF-8D86-4F91-9477-215404425CA5}"/>
              </a:ext>
            </a:extLst>
          </p:cNvPr>
          <p:cNvSpPr txBox="1"/>
          <p:nvPr/>
        </p:nvSpPr>
        <p:spPr>
          <a:xfrm>
            <a:off x="-1686477" y="636271"/>
            <a:ext cx="198764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Need</a:t>
            </a:r>
          </a:p>
        </p:txBody>
      </p:sp>
      <p:sp>
        <p:nvSpPr>
          <p:cNvPr id="11" name="Rectangle 10">
            <a:extLst>
              <a:ext uri="{FF2B5EF4-FFF2-40B4-BE49-F238E27FC236}">
                <a16:creationId xmlns:a16="http://schemas.microsoft.com/office/drawing/2014/main" id="{52447093-ED20-42AC-B6B1-E8E9AD322FE2}"/>
              </a:ext>
            </a:extLst>
          </p:cNvPr>
          <p:cNvSpPr/>
          <p:nvPr/>
        </p:nvSpPr>
        <p:spPr>
          <a:xfrm>
            <a:off x="1045029"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1695450" y="579121"/>
            <a:ext cx="2419349"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Change  </a:t>
            </a:r>
          </a:p>
        </p:txBody>
      </p:sp>
      <p:sp>
        <p:nvSpPr>
          <p:cNvPr id="10" name="Rectangle 9">
            <a:extLst>
              <a:ext uri="{FF2B5EF4-FFF2-40B4-BE49-F238E27FC236}">
                <a16:creationId xmlns:a16="http://schemas.microsoft.com/office/drawing/2014/main" id="{B1E368F5-ED06-40E0-BAA4-6E8415C85F3F}"/>
              </a:ext>
            </a:extLst>
          </p:cNvPr>
          <p:cNvSpPr/>
          <p:nvPr/>
        </p:nvSpPr>
        <p:spPr>
          <a:xfrm>
            <a:off x="5109085" y="0"/>
            <a:ext cx="4122057"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D6F1DF2-3E02-403D-B962-9E694DE22D85}"/>
              </a:ext>
            </a:extLst>
          </p:cNvPr>
          <p:cNvSpPr txBox="1"/>
          <p:nvPr/>
        </p:nvSpPr>
        <p:spPr>
          <a:xfrm>
            <a:off x="5200650" y="2895894"/>
            <a:ext cx="1897673"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Solution  </a:t>
            </a:r>
          </a:p>
        </p:txBody>
      </p:sp>
      <p:sp>
        <p:nvSpPr>
          <p:cNvPr id="12" name="Rectangle 11">
            <a:extLst>
              <a:ext uri="{FF2B5EF4-FFF2-40B4-BE49-F238E27FC236}">
                <a16:creationId xmlns:a16="http://schemas.microsoft.com/office/drawing/2014/main" id="{D9FCFAE8-F02B-4569-AF70-540B46460F22}"/>
              </a:ext>
            </a:extLst>
          </p:cNvPr>
          <p:cNvSpPr/>
          <p:nvPr/>
        </p:nvSpPr>
        <p:spPr>
          <a:xfrm>
            <a:off x="7102022" y="0"/>
            <a:ext cx="4122057"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7162800" y="2831416"/>
            <a:ext cx="1798905"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Context</a:t>
            </a:r>
          </a:p>
        </p:txBody>
      </p:sp>
      <p:sp>
        <p:nvSpPr>
          <p:cNvPr id="13" name="Rectangle 12">
            <a:extLst>
              <a:ext uri="{FF2B5EF4-FFF2-40B4-BE49-F238E27FC236}">
                <a16:creationId xmlns:a16="http://schemas.microsoft.com/office/drawing/2014/main" id="{32F02251-4138-4513-9879-8145BF67BE28}"/>
              </a:ext>
            </a:extLst>
          </p:cNvPr>
          <p:cNvSpPr/>
          <p:nvPr/>
        </p:nvSpPr>
        <p:spPr>
          <a:xfrm>
            <a:off x="8931701" y="0"/>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9060178" y="2891205"/>
            <a:ext cx="1371600"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Value</a:t>
            </a:r>
          </a:p>
        </p:txBody>
      </p:sp>
      <p:sp>
        <p:nvSpPr>
          <p:cNvPr id="14" name="Rectangle 13">
            <a:extLst>
              <a:ext uri="{FF2B5EF4-FFF2-40B4-BE49-F238E27FC236}">
                <a16:creationId xmlns:a16="http://schemas.microsoft.com/office/drawing/2014/main" id="{6B245A3A-A3CE-44BB-B9C3-B126FF66B522}"/>
              </a:ext>
            </a:extLst>
          </p:cNvPr>
          <p:cNvSpPr/>
          <p:nvPr/>
        </p:nvSpPr>
        <p:spPr>
          <a:xfrm>
            <a:off x="10569121" y="19050"/>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10631072" y="2850759"/>
            <a:ext cx="278012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Stakeholders</a:t>
            </a:r>
          </a:p>
        </p:txBody>
      </p:sp>
      <p:sp>
        <p:nvSpPr>
          <p:cNvPr id="15" name="TextBox 14">
            <a:extLst>
              <a:ext uri="{FF2B5EF4-FFF2-40B4-BE49-F238E27FC236}">
                <a16:creationId xmlns:a16="http://schemas.microsoft.com/office/drawing/2014/main" id="{B989A8DD-DF9A-4BE7-8145-BB6EF0C203C1}"/>
              </a:ext>
            </a:extLst>
          </p:cNvPr>
          <p:cNvSpPr txBox="1"/>
          <p:nvPr/>
        </p:nvSpPr>
        <p:spPr>
          <a:xfrm>
            <a:off x="1447800" y="2387858"/>
            <a:ext cx="3276600" cy="2677656"/>
          </a:xfrm>
          <a:prstGeom prst="rect">
            <a:avLst/>
          </a:prstGeom>
          <a:noFill/>
        </p:spPr>
        <p:txBody>
          <a:bodyPr wrap="square" rtlCol="0">
            <a:spAutoFit/>
          </a:bodyPr>
          <a:lstStyle/>
          <a:p>
            <a:r>
              <a:rPr lang="en-US" sz="2800" dirty="0">
                <a:solidFill>
                  <a:schemeClr val="bg1"/>
                </a:solidFill>
                <a:latin typeface="Arial Rounded MT Bold" panose="020F0704030504030204" pitchFamily="34" charset="0"/>
              </a:rPr>
              <a:t>The Change is to Automate The Current Canteen System to an online meal ordering system </a:t>
            </a:r>
          </a:p>
        </p:txBody>
      </p:sp>
    </p:spTree>
    <p:extLst>
      <p:ext uri="{BB962C8B-B14F-4D97-AF65-F5344CB8AC3E}">
        <p14:creationId xmlns:p14="http://schemas.microsoft.com/office/powerpoint/2010/main" val="3116767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3889829"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0EA20EF-8D86-4F91-9477-215404425CA5}"/>
              </a:ext>
            </a:extLst>
          </p:cNvPr>
          <p:cNvSpPr txBox="1"/>
          <p:nvPr/>
        </p:nvSpPr>
        <p:spPr>
          <a:xfrm>
            <a:off x="-3686727" y="617221"/>
            <a:ext cx="198764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Need</a:t>
            </a:r>
          </a:p>
        </p:txBody>
      </p:sp>
      <p:sp>
        <p:nvSpPr>
          <p:cNvPr id="11" name="Rectangle 10">
            <a:extLst>
              <a:ext uri="{FF2B5EF4-FFF2-40B4-BE49-F238E27FC236}">
                <a16:creationId xmlns:a16="http://schemas.microsoft.com/office/drawing/2014/main" id="{52447093-ED20-42AC-B6B1-E8E9AD322FE2}"/>
              </a:ext>
            </a:extLst>
          </p:cNvPr>
          <p:cNvSpPr/>
          <p:nvPr/>
        </p:nvSpPr>
        <p:spPr>
          <a:xfrm>
            <a:off x="-3526971"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3543300" y="655321"/>
            <a:ext cx="2419349"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Change  </a:t>
            </a:r>
          </a:p>
        </p:txBody>
      </p:sp>
      <p:sp>
        <p:nvSpPr>
          <p:cNvPr id="10" name="Rectangle 9">
            <a:extLst>
              <a:ext uri="{FF2B5EF4-FFF2-40B4-BE49-F238E27FC236}">
                <a16:creationId xmlns:a16="http://schemas.microsoft.com/office/drawing/2014/main" id="{B1E368F5-ED06-40E0-BAA4-6E8415C85F3F}"/>
              </a:ext>
            </a:extLst>
          </p:cNvPr>
          <p:cNvSpPr/>
          <p:nvPr/>
        </p:nvSpPr>
        <p:spPr>
          <a:xfrm>
            <a:off x="457257" y="0"/>
            <a:ext cx="4122057"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D6F1DF2-3E02-403D-B962-9E694DE22D85}"/>
              </a:ext>
            </a:extLst>
          </p:cNvPr>
          <p:cNvSpPr txBox="1"/>
          <p:nvPr/>
        </p:nvSpPr>
        <p:spPr>
          <a:xfrm>
            <a:off x="1047750" y="686094"/>
            <a:ext cx="2636995"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Solution  </a:t>
            </a:r>
          </a:p>
        </p:txBody>
      </p:sp>
      <p:sp>
        <p:nvSpPr>
          <p:cNvPr id="12" name="Rectangle 11">
            <a:extLst>
              <a:ext uri="{FF2B5EF4-FFF2-40B4-BE49-F238E27FC236}">
                <a16:creationId xmlns:a16="http://schemas.microsoft.com/office/drawing/2014/main" id="{D9FCFAE8-F02B-4569-AF70-540B46460F22}"/>
              </a:ext>
            </a:extLst>
          </p:cNvPr>
          <p:cNvSpPr/>
          <p:nvPr/>
        </p:nvSpPr>
        <p:spPr>
          <a:xfrm>
            <a:off x="4545694" y="0"/>
            <a:ext cx="4122057"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4606472" y="2831416"/>
            <a:ext cx="1798905"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Context</a:t>
            </a:r>
          </a:p>
        </p:txBody>
      </p:sp>
      <p:sp>
        <p:nvSpPr>
          <p:cNvPr id="13" name="Rectangle 12">
            <a:extLst>
              <a:ext uri="{FF2B5EF4-FFF2-40B4-BE49-F238E27FC236}">
                <a16:creationId xmlns:a16="http://schemas.microsoft.com/office/drawing/2014/main" id="{32F02251-4138-4513-9879-8145BF67BE28}"/>
              </a:ext>
            </a:extLst>
          </p:cNvPr>
          <p:cNvSpPr/>
          <p:nvPr/>
        </p:nvSpPr>
        <p:spPr>
          <a:xfrm>
            <a:off x="6565873" y="0"/>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6770550" y="2834055"/>
            <a:ext cx="1371600"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Value</a:t>
            </a:r>
          </a:p>
        </p:txBody>
      </p:sp>
      <p:sp>
        <p:nvSpPr>
          <p:cNvPr id="14" name="Rectangle 13">
            <a:extLst>
              <a:ext uri="{FF2B5EF4-FFF2-40B4-BE49-F238E27FC236}">
                <a16:creationId xmlns:a16="http://schemas.microsoft.com/office/drawing/2014/main" id="{6B245A3A-A3CE-44BB-B9C3-B126FF66B522}"/>
              </a:ext>
            </a:extLst>
          </p:cNvPr>
          <p:cNvSpPr/>
          <p:nvPr/>
        </p:nvSpPr>
        <p:spPr>
          <a:xfrm>
            <a:off x="8469993" y="0"/>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8741494" y="2774559"/>
            <a:ext cx="278012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Stakeholders</a:t>
            </a:r>
          </a:p>
        </p:txBody>
      </p:sp>
      <p:sp>
        <p:nvSpPr>
          <p:cNvPr id="16" name="TextBox 15">
            <a:extLst>
              <a:ext uri="{FF2B5EF4-FFF2-40B4-BE49-F238E27FC236}">
                <a16:creationId xmlns:a16="http://schemas.microsoft.com/office/drawing/2014/main" id="{6BB9D79F-818C-49F0-95CE-202EAA8BA54E}"/>
              </a:ext>
            </a:extLst>
          </p:cNvPr>
          <p:cNvSpPr txBox="1"/>
          <p:nvPr/>
        </p:nvSpPr>
        <p:spPr>
          <a:xfrm>
            <a:off x="609600" y="1625858"/>
            <a:ext cx="3676650" cy="3970318"/>
          </a:xfrm>
          <a:prstGeom prst="rect">
            <a:avLst/>
          </a:prstGeom>
          <a:noFill/>
        </p:spPr>
        <p:txBody>
          <a:bodyPr wrap="square" rtlCol="0">
            <a:spAutoFit/>
          </a:bodyPr>
          <a:lstStyle/>
          <a:p>
            <a:r>
              <a:rPr lang="en-US" sz="2800" dirty="0">
                <a:solidFill>
                  <a:schemeClr val="bg1"/>
                </a:solidFill>
                <a:latin typeface="Arial Rounded MT Bold" panose="020F0704030504030204" pitchFamily="34" charset="0"/>
              </a:rPr>
              <a:t>The Solution is to develop an online canteen ordering system in Java that will allow The Canteen users to order their meals and get it delivered to their workspace</a:t>
            </a:r>
          </a:p>
        </p:txBody>
      </p:sp>
    </p:spTree>
    <p:extLst>
      <p:ext uri="{BB962C8B-B14F-4D97-AF65-F5344CB8AC3E}">
        <p14:creationId xmlns:p14="http://schemas.microsoft.com/office/powerpoint/2010/main" val="11195800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3889829"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0EA20EF-8D86-4F91-9477-215404425CA5}"/>
              </a:ext>
            </a:extLst>
          </p:cNvPr>
          <p:cNvSpPr txBox="1"/>
          <p:nvPr/>
        </p:nvSpPr>
        <p:spPr>
          <a:xfrm>
            <a:off x="-3686727" y="617221"/>
            <a:ext cx="198764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Need</a:t>
            </a:r>
          </a:p>
        </p:txBody>
      </p:sp>
      <p:sp>
        <p:nvSpPr>
          <p:cNvPr id="11" name="Rectangle 10">
            <a:extLst>
              <a:ext uri="{FF2B5EF4-FFF2-40B4-BE49-F238E27FC236}">
                <a16:creationId xmlns:a16="http://schemas.microsoft.com/office/drawing/2014/main" id="{52447093-ED20-42AC-B6B1-E8E9AD322FE2}"/>
              </a:ext>
            </a:extLst>
          </p:cNvPr>
          <p:cNvSpPr/>
          <p:nvPr/>
        </p:nvSpPr>
        <p:spPr>
          <a:xfrm>
            <a:off x="-3526971"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3543300" y="655321"/>
            <a:ext cx="2419349"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Change  </a:t>
            </a:r>
          </a:p>
        </p:txBody>
      </p:sp>
      <p:sp>
        <p:nvSpPr>
          <p:cNvPr id="10" name="Rectangle 9">
            <a:extLst>
              <a:ext uri="{FF2B5EF4-FFF2-40B4-BE49-F238E27FC236}">
                <a16:creationId xmlns:a16="http://schemas.microsoft.com/office/drawing/2014/main" id="{B1E368F5-ED06-40E0-BAA4-6E8415C85F3F}"/>
              </a:ext>
            </a:extLst>
          </p:cNvPr>
          <p:cNvSpPr/>
          <p:nvPr/>
        </p:nvSpPr>
        <p:spPr>
          <a:xfrm>
            <a:off x="-2061029" y="0"/>
            <a:ext cx="4327979"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9FCFAE8-F02B-4569-AF70-540B46460F22}"/>
              </a:ext>
            </a:extLst>
          </p:cNvPr>
          <p:cNvSpPr/>
          <p:nvPr/>
        </p:nvSpPr>
        <p:spPr>
          <a:xfrm>
            <a:off x="773794" y="0"/>
            <a:ext cx="5379356"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2110922" y="716867"/>
            <a:ext cx="259442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Context</a:t>
            </a:r>
          </a:p>
        </p:txBody>
      </p:sp>
      <p:sp>
        <p:nvSpPr>
          <p:cNvPr id="13" name="Rectangle 12">
            <a:extLst>
              <a:ext uri="{FF2B5EF4-FFF2-40B4-BE49-F238E27FC236}">
                <a16:creationId xmlns:a16="http://schemas.microsoft.com/office/drawing/2014/main" id="{32F02251-4138-4513-9879-8145BF67BE28}"/>
              </a:ext>
            </a:extLst>
          </p:cNvPr>
          <p:cNvSpPr/>
          <p:nvPr/>
        </p:nvSpPr>
        <p:spPr>
          <a:xfrm>
            <a:off x="6051523" y="0"/>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6294300" y="2738805"/>
            <a:ext cx="1371600"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Value</a:t>
            </a:r>
          </a:p>
        </p:txBody>
      </p:sp>
      <p:sp>
        <p:nvSpPr>
          <p:cNvPr id="14" name="Rectangle 13">
            <a:extLst>
              <a:ext uri="{FF2B5EF4-FFF2-40B4-BE49-F238E27FC236}">
                <a16:creationId xmlns:a16="http://schemas.microsoft.com/office/drawing/2014/main" id="{6B245A3A-A3CE-44BB-B9C3-B126FF66B522}"/>
              </a:ext>
            </a:extLst>
          </p:cNvPr>
          <p:cNvSpPr/>
          <p:nvPr/>
        </p:nvSpPr>
        <p:spPr>
          <a:xfrm>
            <a:off x="8603343" y="0"/>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8951044" y="2755509"/>
            <a:ext cx="278012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Stakeholders</a:t>
            </a:r>
          </a:p>
        </p:txBody>
      </p:sp>
      <p:sp>
        <p:nvSpPr>
          <p:cNvPr id="17" name="TextBox 16">
            <a:extLst>
              <a:ext uri="{FF2B5EF4-FFF2-40B4-BE49-F238E27FC236}">
                <a16:creationId xmlns:a16="http://schemas.microsoft.com/office/drawing/2014/main" id="{213769FB-EAD4-4248-A075-A4C36E9E1CD3}"/>
              </a:ext>
            </a:extLst>
          </p:cNvPr>
          <p:cNvSpPr txBox="1"/>
          <p:nvPr/>
        </p:nvSpPr>
        <p:spPr>
          <a:xfrm>
            <a:off x="914400" y="1873508"/>
            <a:ext cx="4933950" cy="3970318"/>
          </a:xfrm>
          <a:prstGeom prst="rect">
            <a:avLst/>
          </a:prstGeom>
          <a:noFill/>
        </p:spPr>
        <p:txBody>
          <a:bodyPr wrap="square" rtlCol="0">
            <a:spAutoFit/>
          </a:bodyPr>
          <a:lstStyle/>
          <a:p>
            <a:r>
              <a:rPr lang="en-US" sz="2800" dirty="0">
                <a:solidFill>
                  <a:schemeClr val="bg1"/>
                </a:solidFill>
                <a:latin typeface="Arial Rounded MT Bold" panose="020F0704030504030204" pitchFamily="34" charset="0"/>
              </a:rPr>
              <a:t>The Context Leading to change is that company has to cater 1500 employee during the launch time</a:t>
            </a:r>
          </a:p>
          <a:p>
            <a:r>
              <a:rPr lang="en-US" sz="2800" dirty="0">
                <a:solidFill>
                  <a:schemeClr val="bg1"/>
                </a:solidFill>
                <a:latin typeface="Arial Rounded MT Bold" panose="020F0704030504030204" pitchFamily="34" charset="0"/>
              </a:rPr>
              <a:t> (12-1pm).This causes huge rush in the canteen and leads to waste of employee’s time waiting for seat.</a:t>
            </a:r>
          </a:p>
        </p:txBody>
      </p:sp>
    </p:spTree>
    <p:extLst>
      <p:ext uri="{BB962C8B-B14F-4D97-AF65-F5344CB8AC3E}">
        <p14:creationId xmlns:p14="http://schemas.microsoft.com/office/powerpoint/2010/main" val="37253406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3889829"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0EA20EF-8D86-4F91-9477-215404425CA5}"/>
              </a:ext>
            </a:extLst>
          </p:cNvPr>
          <p:cNvSpPr txBox="1"/>
          <p:nvPr/>
        </p:nvSpPr>
        <p:spPr>
          <a:xfrm>
            <a:off x="-3686727" y="617221"/>
            <a:ext cx="198764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Need</a:t>
            </a:r>
          </a:p>
        </p:txBody>
      </p:sp>
      <p:sp>
        <p:nvSpPr>
          <p:cNvPr id="11" name="Rectangle 10">
            <a:extLst>
              <a:ext uri="{FF2B5EF4-FFF2-40B4-BE49-F238E27FC236}">
                <a16:creationId xmlns:a16="http://schemas.microsoft.com/office/drawing/2014/main" id="{52447093-ED20-42AC-B6B1-E8E9AD322FE2}"/>
              </a:ext>
            </a:extLst>
          </p:cNvPr>
          <p:cNvSpPr/>
          <p:nvPr/>
        </p:nvSpPr>
        <p:spPr>
          <a:xfrm>
            <a:off x="-3526971"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3543300" y="655321"/>
            <a:ext cx="2419349"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Change  </a:t>
            </a:r>
          </a:p>
        </p:txBody>
      </p:sp>
      <p:sp>
        <p:nvSpPr>
          <p:cNvPr id="10" name="Rectangle 9">
            <a:extLst>
              <a:ext uri="{FF2B5EF4-FFF2-40B4-BE49-F238E27FC236}">
                <a16:creationId xmlns:a16="http://schemas.microsoft.com/office/drawing/2014/main" id="{B1E368F5-ED06-40E0-BAA4-6E8415C85F3F}"/>
              </a:ext>
            </a:extLst>
          </p:cNvPr>
          <p:cNvSpPr/>
          <p:nvPr/>
        </p:nvSpPr>
        <p:spPr>
          <a:xfrm>
            <a:off x="-3649890" y="0"/>
            <a:ext cx="4327979"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9FCFAE8-F02B-4569-AF70-540B46460F22}"/>
              </a:ext>
            </a:extLst>
          </p:cNvPr>
          <p:cNvSpPr/>
          <p:nvPr/>
        </p:nvSpPr>
        <p:spPr>
          <a:xfrm>
            <a:off x="-2129517" y="0"/>
            <a:ext cx="5379356"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2906939" y="697817"/>
            <a:ext cx="259442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Context</a:t>
            </a:r>
          </a:p>
        </p:txBody>
      </p:sp>
      <p:sp>
        <p:nvSpPr>
          <p:cNvPr id="13" name="Rectangle 12">
            <a:extLst>
              <a:ext uri="{FF2B5EF4-FFF2-40B4-BE49-F238E27FC236}">
                <a16:creationId xmlns:a16="http://schemas.microsoft.com/office/drawing/2014/main" id="{32F02251-4138-4513-9879-8145BF67BE28}"/>
              </a:ext>
            </a:extLst>
          </p:cNvPr>
          <p:cNvSpPr/>
          <p:nvPr/>
        </p:nvSpPr>
        <p:spPr>
          <a:xfrm>
            <a:off x="1104901" y="0"/>
            <a:ext cx="7829550"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3703500" y="509955"/>
            <a:ext cx="2468700"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Value</a:t>
            </a:r>
          </a:p>
        </p:txBody>
      </p:sp>
      <p:sp>
        <p:nvSpPr>
          <p:cNvPr id="14" name="Rectangle 13">
            <a:extLst>
              <a:ext uri="{FF2B5EF4-FFF2-40B4-BE49-F238E27FC236}">
                <a16:creationId xmlns:a16="http://schemas.microsoft.com/office/drawing/2014/main" id="{6B245A3A-A3CE-44BB-B9C3-B126FF66B522}"/>
              </a:ext>
            </a:extLst>
          </p:cNvPr>
          <p:cNvSpPr/>
          <p:nvPr/>
        </p:nvSpPr>
        <p:spPr>
          <a:xfrm>
            <a:off x="8774793" y="0"/>
            <a:ext cx="46173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9141544" y="2755509"/>
            <a:ext cx="278012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Stakeholders</a:t>
            </a:r>
          </a:p>
        </p:txBody>
      </p:sp>
      <p:sp>
        <p:nvSpPr>
          <p:cNvPr id="15" name="TextBox 14">
            <a:extLst>
              <a:ext uri="{FF2B5EF4-FFF2-40B4-BE49-F238E27FC236}">
                <a16:creationId xmlns:a16="http://schemas.microsoft.com/office/drawing/2014/main" id="{1DEB3E66-2BB8-492A-8B91-879D250E5283}"/>
              </a:ext>
            </a:extLst>
          </p:cNvPr>
          <p:cNvSpPr txBox="1"/>
          <p:nvPr/>
        </p:nvSpPr>
        <p:spPr>
          <a:xfrm>
            <a:off x="1790700" y="1702058"/>
            <a:ext cx="6648450" cy="4401205"/>
          </a:xfrm>
          <a:prstGeom prst="rect">
            <a:avLst/>
          </a:prstGeom>
          <a:solidFill>
            <a:schemeClr val="tx1">
              <a:lumMod val="50000"/>
              <a:lumOff val="50000"/>
              <a:alpha val="47000"/>
            </a:schemeClr>
          </a:solidFill>
        </p:spPr>
        <p:txBody>
          <a:bodyPr wrap="square" rtlCol="0">
            <a:spAutoFit/>
          </a:bodyPr>
          <a:lstStyle/>
          <a:p>
            <a:r>
              <a:rPr lang="en-US" sz="2800" dirty="0">
                <a:solidFill>
                  <a:schemeClr val="bg1"/>
                </a:solidFill>
                <a:latin typeface="Arial Rounded MT Bold" panose="020F0704030504030204" pitchFamily="34" charset="0"/>
              </a:rPr>
              <a:t>The Value Add wit New system are:</a:t>
            </a:r>
          </a:p>
          <a:p>
            <a:endParaRPr lang="en-US" sz="2800" dirty="0">
              <a:solidFill>
                <a:schemeClr val="bg1"/>
              </a:solidFill>
              <a:latin typeface="Arial Rounded MT Bold" panose="020F0704030504030204" pitchFamily="34" charset="0"/>
            </a:endParaRP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Saves Manpower and employee’s time so Increased efficiency .</a:t>
            </a:r>
          </a:p>
          <a:p>
            <a:endParaRPr lang="en-US" sz="2800" dirty="0">
              <a:solidFill>
                <a:schemeClr val="bg1"/>
              </a:solidFill>
              <a:latin typeface="Arial Rounded MT Bold" panose="020F0704030504030204" pitchFamily="34" charset="0"/>
            </a:endParaRP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Low Operational Cost and less wastage  of food .</a:t>
            </a:r>
          </a:p>
          <a:p>
            <a:r>
              <a:rPr lang="en-US" sz="2800">
                <a:solidFill>
                  <a:schemeClr val="bg1"/>
                </a:solidFill>
                <a:latin typeface="Arial Rounded MT Bold" panose="020F0704030504030204" pitchFamily="34" charset="0"/>
              </a:rPr>
              <a:t> </a:t>
            </a:r>
            <a:endParaRPr lang="en-US" sz="2800" dirty="0">
              <a:solidFill>
                <a:schemeClr val="bg1"/>
              </a:solidFill>
              <a:latin typeface="Arial Rounded MT Bold" panose="020F0704030504030204" pitchFamily="34" charset="0"/>
            </a:endParaRP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No Rush in The Canteen During Lunch time .</a:t>
            </a:r>
          </a:p>
        </p:txBody>
      </p:sp>
    </p:spTree>
    <p:extLst>
      <p:ext uri="{BB962C8B-B14F-4D97-AF65-F5344CB8AC3E}">
        <p14:creationId xmlns:p14="http://schemas.microsoft.com/office/powerpoint/2010/main" val="39516943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2F02251-4138-4513-9879-8145BF67BE28}"/>
              </a:ext>
            </a:extLst>
          </p:cNvPr>
          <p:cNvSpPr/>
          <p:nvPr/>
        </p:nvSpPr>
        <p:spPr>
          <a:xfrm>
            <a:off x="1472115" y="0"/>
            <a:ext cx="2109285"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Rounded MT Bold" panose="020F0704030504030204" pitchFamily="34" charset="0"/>
            </a:endParaRPr>
          </a:p>
        </p:txBody>
      </p:sp>
      <p:sp>
        <p:nvSpPr>
          <p:cNvPr id="4" name="TextBox 3">
            <a:extLst>
              <a:ext uri="{FF2B5EF4-FFF2-40B4-BE49-F238E27FC236}">
                <a16:creationId xmlns:a16="http://schemas.microsoft.com/office/drawing/2014/main" id="{60EA20EF-8D86-4F91-9477-215404425CA5}"/>
              </a:ext>
            </a:extLst>
          </p:cNvPr>
          <p:cNvSpPr txBox="1"/>
          <p:nvPr/>
        </p:nvSpPr>
        <p:spPr>
          <a:xfrm>
            <a:off x="-3686727" y="617221"/>
            <a:ext cx="198764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Need</a:t>
            </a:r>
          </a:p>
        </p:txBody>
      </p:sp>
      <p:sp>
        <p:nvSpPr>
          <p:cNvPr id="3" name="Rectangle 2">
            <a:extLst>
              <a:ext uri="{FF2B5EF4-FFF2-40B4-BE49-F238E27FC236}">
                <a16:creationId xmlns:a16="http://schemas.microsoft.com/office/drawing/2014/main" id="{61E80A8A-61EA-4F51-8782-2692EB76E1A2}"/>
              </a:ext>
            </a:extLst>
          </p:cNvPr>
          <p:cNvSpPr/>
          <p:nvPr/>
        </p:nvSpPr>
        <p:spPr>
          <a:xfrm>
            <a:off x="0" y="0"/>
            <a:ext cx="3741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Rounded MT Bold" panose="020F0704030504030204" pitchFamily="34" charset="0"/>
            </a:endParaRPr>
          </a:p>
        </p:txBody>
      </p:sp>
      <p:sp>
        <p:nvSpPr>
          <p:cNvPr id="11" name="Rectangle 10">
            <a:extLst>
              <a:ext uri="{FF2B5EF4-FFF2-40B4-BE49-F238E27FC236}">
                <a16:creationId xmlns:a16="http://schemas.microsoft.com/office/drawing/2014/main" id="{52447093-ED20-42AC-B6B1-E8E9AD322FE2}"/>
              </a:ext>
            </a:extLst>
          </p:cNvPr>
          <p:cNvSpPr/>
          <p:nvPr/>
        </p:nvSpPr>
        <p:spPr>
          <a:xfrm>
            <a:off x="740229"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Rounded MT Bold" panose="020F0704030504030204" pitchFamily="34" charset="0"/>
            </a:endParaRPr>
          </a:p>
        </p:txBody>
      </p:sp>
      <p:sp>
        <p:nvSpPr>
          <p:cNvPr id="10" name="Rectangle 9">
            <a:extLst>
              <a:ext uri="{FF2B5EF4-FFF2-40B4-BE49-F238E27FC236}">
                <a16:creationId xmlns:a16="http://schemas.microsoft.com/office/drawing/2014/main" id="{B1E368F5-ED06-40E0-BAA4-6E8415C85F3F}"/>
              </a:ext>
            </a:extLst>
          </p:cNvPr>
          <p:cNvSpPr/>
          <p:nvPr/>
        </p:nvSpPr>
        <p:spPr>
          <a:xfrm>
            <a:off x="1188810" y="0"/>
            <a:ext cx="4327979"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Rounded MT Bold" panose="020F0704030504030204" pitchFamily="34" charset="0"/>
            </a:endParaRPr>
          </a:p>
        </p:txBody>
      </p:sp>
      <p:sp>
        <p:nvSpPr>
          <p:cNvPr id="12" name="Rectangle 11">
            <a:extLst>
              <a:ext uri="{FF2B5EF4-FFF2-40B4-BE49-F238E27FC236}">
                <a16:creationId xmlns:a16="http://schemas.microsoft.com/office/drawing/2014/main" id="{D9FCFAE8-F02B-4569-AF70-540B46460F22}"/>
              </a:ext>
            </a:extLst>
          </p:cNvPr>
          <p:cNvSpPr/>
          <p:nvPr/>
        </p:nvSpPr>
        <p:spPr>
          <a:xfrm>
            <a:off x="1669144" y="0"/>
            <a:ext cx="5379356"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Rounded MT Bold" panose="020F0704030504030204" pitchFamily="34" charset="0"/>
            </a:endParaRPr>
          </a:p>
        </p:txBody>
      </p:sp>
      <p:sp>
        <p:nvSpPr>
          <p:cNvPr id="14" name="Rectangle 13">
            <a:extLst>
              <a:ext uri="{FF2B5EF4-FFF2-40B4-BE49-F238E27FC236}">
                <a16:creationId xmlns:a16="http://schemas.microsoft.com/office/drawing/2014/main" id="{6B245A3A-A3CE-44BB-B9C3-B126FF66B522}"/>
              </a:ext>
            </a:extLst>
          </p:cNvPr>
          <p:cNvSpPr/>
          <p:nvPr/>
        </p:nvSpPr>
        <p:spPr>
          <a:xfrm>
            <a:off x="2209800" y="0"/>
            <a:ext cx="9982200"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Rounded MT Bold" panose="020F0704030504030204" pitchFamily="34" charset="0"/>
            </a:endParaRPr>
          </a:p>
        </p:txBody>
      </p:sp>
      <p:sp>
        <p:nvSpPr>
          <p:cNvPr id="23" name="TextBox 22">
            <a:extLst>
              <a:ext uri="{FF2B5EF4-FFF2-40B4-BE49-F238E27FC236}">
                <a16:creationId xmlns:a16="http://schemas.microsoft.com/office/drawing/2014/main" id="{99594084-B181-4BD4-9450-FF4C80F3F27B}"/>
              </a:ext>
            </a:extLst>
          </p:cNvPr>
          <p:cNvSpPr txBox="1"/>
          <p:nvPr/>
        </p:nvSpPr>
        <p:spPr>
          <a:xfrm>
            <a:off x="4835337" y="303503"/>
            <a:ext cx="4669706"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Arial Rounded MT Bold" panose="020F0704030504030204" pitchFamily="34" charset="0"/>
              </a:rPr>
              <a:t>Stakeholders</a:t>
            </a:r>
          </a:p>
        </p:txBody>
      </p:sp>
      <p:sp>
        <p:nvSpPr>
          <p:cNvPr id="2" name="TextBox 1">
            <a:extLst>
              <a:ext uri="{FF2B5EF4-FFF2-40B4-BE49-F238E27FC236}">
                <a16:creationId xmlns:a16="http://schemas.microsoft.com/office/drawing/2014/main" id="{9861A8F3-5953-4611-84A7-F9CE8C332045}"/>
              </a:ext>
            </a:extLst>
          </p:cNvPr>
          <p:cNvSpPr txBox="1"/>
          <p:nvPr/>
        </p:nvSpPr>
        <p:spPr>
          <a:xfrm>
            <a:off x="2510972" y="1494972"/>
            <a:ext cx="2627085" cy="4446730"/>
          </a:xfrm>
          <a:prstGeom prst="rect">
            <a:avLst/>
          </a:prstGeom>
          <a:noFill/>
          <a:ln>
            <a:solidFill>
              <a:srgbClr val="2A2927"/>
            </a:solidFill>
          </a:ln>
        </p:spPr>
        <p:txBody>
          <a:bodyPr wrap="square" rtlCol="0">
            <a:spAutoFit/>
          </a:bodyPr>
          <a:lstStyle/>
          <a:p>
            <a:endParaRPr lang="en-US" b="1" dirty="0">
              <a:solidFill>
                <a:schemeClr val="bg1"/>
              </a:solidFill>
              <a:latin typeface="Arial Rounded MT Bold" panose="020F0704030504030204" pitchFamily="34" charset="0"/>
            </a:endParaRPr>
          </a:p>
          <a:p>
            <a:r>
              <a:rPr lang="en-US" b="1" dirty="0">
                <a:solidFill>
                  <a:schemeClr val="bg1"/>
                </a:solidFill>
                <a:latin typeface="Arial Rounded MT Bold" panose="020F0704030504030204" pitchFamily="34" charset="0"/>
              </a:rPr>
              <a:t>INTERNAL STAKEHOLDERS                                                                </a:t>
            </a:r>
          </a:p>
          <a:p>
            <a:endParaRPr lang="en-US" b="1" dirty="0">
              <a:solidFill>
                <a:schemeClr val="bg1"/>
              </a:solidFill>
              <a:latin typeface="Arial Rounded MT Bold" panose="020F0704030504030204" pitchFamily="34" charset="0"/>
            </a:endParaRP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Inventory Manager                                                                                                             </a:t>
            </a: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Chef</a:t>
            </a: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Canteen Manager</a:t>
            </a: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Employees</a:t>
            </a: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Meal Deliverer</a:t>
            </a: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Payroll Team</a:t>
            </a:r>
          </a:p>
        </p:txBody>
      </p:sp>
      <p:sp>
        <p:nvSpPr>
          <p:cNvPr id="16" name="TextBox 15">
            <a:extLst>
              <a:ext uri="{FF2B5EF4-FFF2-40B4-BE49-F238E27FC236}">
                <a16:creationId xmlns:a16="http://schemas.microsoft.com/office/drawing/2014/main" id="{282CB6D7-FAA7-4868-9F62-9A6BD0612E22}"/>
              </a:ext>
            </a:extLst>
          </p:cNvPr>
          <p:cNvSpPr txBox="1"/>
          <p:nvPr/>
        </p:nvSpPr>
        <p:spPr>
          <a:xfrm>
            <a:off x="8955314" y="1683655"/>
            <a:ext cx="3040743" cy="3913059"/>
          </a:xfrm>
          <a:prstGeom prst="rect">
            <a:avLst/>
          </a:prstGeom>
          <a:noFill/>
          <a:ln>
            <a:solidFill>
              <a:srgbClr val="2A2927"/>
            </a:solidFill>
          </a:ln>
        </p:spPr>
        <p:txBody>
          <a:bodyPr wrap="square" rtlCol="0">
            <a:spAutoFit/>
          </a:bodyPr>
          <a:lstStyle/>
          <a:p>
            <a:endParaRPr lang="en-US" b="1" dirty="0">
              <a:solidFill>
                <a:schemeClr val="bg1"/>
              </a:solidFill>
              <a:latin typeface="Arial Rounded MT Bold" panose="020F0704030504030204" pitchFamily="34" charset="0"/>
            </a:endParaRPr>
          </a:p>
          <a:p>
            <a:r>
              <a:rPr lang="en-US" sz="2000" b="1" dirty="0">
                <a:solidFill>
                  <a:schemeClr val="bg1"/>
                </a:solidFill>
                <a:latin typeface="Arial Rounded MT Bold" panose="020F0704030504030204" pitchFamily="34" charset="0"/>
              </a:rPr>
              <a:t>External</a:t>
            </a:r>
            <a:r>
              <a:rPr lang="en-US" b="1" dirty="0">
                <a:solidFill>
                  <a:schemeClr val="bg1"/>
                </a:solidFill>
                <a:latin typeface="Arial Rounded MT Bold" panose="020F0704030504030204" pitchFamily="34" charset="0"/>
              </a:rPr>
              <a:t> STAKEHOLDERS                                                                </a:t>
            </a:r>
          </a:p>
          <a:p>
            <a:endParaRPr lang="en-US" b="1" dirty="0">
              <a:solidFill>
                <a:schemeClr val="bg1"/>
              </a:solidFill>
              <a:latin typeface="Arial Rounded MT Bold" panose="020F0704030504030204" pitchFamily="34" charset="0"/>
            </a:endParaRP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Supplier</a:t>
            </a: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Project Manager</a:t>
            </a: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Implementation SMS </a:t>
            </a: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Operational IT Team</a:t>
            </a:r>
          </a:p>
          <a:p>
            <a:pPr marL="285750" indent="-285750">
              <a:lnSpc>
                <a:spcPct val="200000"/>
              </a:lnSpc>
              <a:buFont typeface="Arial" panose="020B0604020202020204" pitchFamily="34" charset="0"/>
              <a:buChar char="•"/>
            </a:pPr>
            <a:r>
              <a:rPr lang="en-US" b="1" dirty="0">
                <a:solidFill>
                  <a:schemeClr val="bg1"/>
                </a:solidFill>
                <a:latin typeface="Arial Rounded MT Bold" panose="020F0704030504030204" pitchFamily="34" charset="0"/>
              </a:rPr>
              <a:t>Testers                                                                                           </a:t>
            </a:r>
          </a:p>
        </p:txBody>
      </p:sp>
      <p:sp>
        <p:nvSpPr>
          <p:cNvPr id="5" name="TextBox 4">
            <a:extLst>
              <a:ext uri="{FF2B5EF4-FFF2-40B4-BE49-F238E27FC236}">
                <a16:creationId xmlns:a16="http://schemas.microsoft.com/office/drawing/2014/main" id="{A380CC12-9051-4896-B15F-ADBBFB4AE070}"/>
              </a:ext>
            </a:extLst>
          </p:cNvPr>
          <p:cNvSpPr txBox="1"/>
          <p:nvPr/>
        </p:nvSpPr>
        <p:spPr>
          <a:xfrm>
            <a:off x="5863771" y="3193144"/>
            <a:ext cx="2510972" cy="1015663"/>
          </a:xfrm>
          <a:prstGeom prst="rect">
            <a:avLst/>
          </a:prstGeom>
          <a:noFill/>
          <a:ln>
            <a:solidFill>
              <a:srgbClr val="2A2927"/>
            </a:solidFill>
          </a:ln>
        </p:spPr>
        <p:txBody>
          <a:bodyPr wrap="square" rtlCol="0">
            <a:spAutoFit/>
          </a:bodyPr>
          <a:lstStyle/>
          <a:p>
            <a:r>
              <a:rPr lang="en-US" sz="3000" dirty="0">
                <a:solidFill>
                  <a:schemeClr val="bg1"/>
                </a:solidFill>
                <a:latin typeface="Arial Rounded MT Bold" panose="020F0704030504030204" pitchFamily="34" charset="0"/>
              </a:rPr>
              <a:t>BUSINESS ANALYST</a:t>
            </a:r>
          </a:p>
        </p:txBody>
      </p:sp>
    </p:spTree>
    <p:extLst>
      <p:ext uri="{BB962C8B-B14F-4D97-AF65-F5344CB8AC3E}">
        <p14:creationId xmlns:p14="http://schemas.microsoft.com/office/powerpoint/2010/main" val="10869689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A80C4F2C-8572-4B85-8D9D-B7C36105AEA2}"/>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22" b="22"/>
          <a:stretch/>
        </p:blipFill>
        <p:spPr>
          <a:xfrm>
            <a:off x="0" y="0"/>
            <a:ext cx="12192000" cy="6858000"/>
          </a:xfrm>
          <a:ln>
            <a:solidFill>
              <a:srgbClr val="363B35"/>
            </a:solidFill>
          </a:ln>
        </p:spPr>
      </p:pic>
      <p:sp>
        <p:nvSpPr>
          <p:cNvPr id="11" name="TextBox 10">
            <a:extLst>
              <a:ext uri="{FF2B5EF4-FFF2-40B4-BE49-F238E27FC236}">
                <a16:creationId xmlns:a16="http://schemas.microsoft.com/office/drawing/2014/main" id="{304A870C-5A40-4BB0-ABE8-EB13D8DEC3ED}"/>
              </a:ext>
            </a:extLst>
          </p:cNvPr>
          <p:cNvSpPr txBox="1"/>
          <p:nvPr/>
        </p:nvSpPr>
        <p:spPr>
          <a:xfrm>
            <a:off x="3274405" y="1495617"/>
            <a:ext cx="5840097" cy="3154710"/>
          </a:xfrm>
          <a:prstGeom prst="rect">
            <a:avLst/>
          </a:prstGeom>
          <a:noFill/>
          <a:ln>
            <a:solidFill>
              <a:srgbClr val="363B35"/>
            </a:solidFill>
          </a:ln>
        </p:spPr>
        <p:txBody>
          <a:bodyPr wrap="square" rtlCol="0">
            <a:spAutoFit/>
          </a:bodyPr>
          <a:lstStyle/>
          <a:p>
            <a:r>
              <a:rPr lang="en-US" sz="19900" dirty="0">
                <a:solidFill>
                  <a:schemeClr val="bg1"/>
                </a:solidFill>
                <a:latin typeface="Arial Rounded MT Bold" panose="020F0704030504030204" pitchFamily="34" charset="0"/>
              </a:rPr>
              <a:t>RCS</a:t>
            </a:r>
          </a:p>
        </p:txBody>
      </p:sp>
      <p:sp>
        <p:nvSpPr>
          <p:cNvPr id="6" name="Parallelogram 5">
            <a:extLst>
              <a:ext uri="{FF2B5EF4-FFF2-40B4-BE49-F238E27FC236}">
                <a16:creationId xmlns:a16="http://schemas.microsoft.com/office/drawing/2014/main" id="{A4BDB969-0EDD-450B-8D65-CD7B17665AD7}"/>
              </a:ext>
            </a:extLst>
          </p:cNvPr>
          <p:cNvSpPr/>
          <p:nvPr/>
        </p:nvSpPr>
        <p:spPr>
          <a:xfrm>
            <a:off x="6135329" y="0"/>
            <a:ext cx="5841999" cy="6858000"/>
          </a:xfrm>
          <a:prstGeom prst="parallelogram">
            <a:avLst/>
          </a:prstGeom>
          <a:solidFill>
            <a:schemeClr val="accent2"/>
          </a:solidFill>
          <a:ln>
            <a:solidFill>
              <a:srgbClr val="363B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8AC41E81-AB28-4C4E-91DD-236422E885E5}"/>
              </a:ext>
            </a:extLst>
          </p:cNvPr>
          <p:cNvSpPr/>
          <p:nvPr/>
        </p:nvSpPr>
        <p:spPr>
          <a:xfrm>
            <a:off x="-16388" y="-130863"/>
            <a:ext cx="5922298" cy="6974115"/>
          </a:xfrm>
          <a:prstGeom prst="parallelogram">
            <a:avLst/>
          </a:prstGeom>
          <a:solidFill>
            <a:schemeClr val="accent2"/>
          </a:solidFill>
          <a:ln>
            <a:solidFill>
              <a:srgbClr val="363B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28634A34-1A75-4BAF-8AB3-69ACE55935D8}"/>
              </a:ext>
            </a:extLst>
          </p:cNvPr>
          <p:cNvSpPr/>
          <p:nvPr/>
        </p:nvSpPr>
        <p:spPr>
          <a:xfrm>
            <a:off x="-1143586" y="-101366"/>
            <a:ext cx="6010553" cy="6959366"/>
          </a:xfrm>
          <a:prstGeom prst="parallelogram">
            <a:avLst/>
          </a:prstGeom>
          <a:solidFill>
            <a:srgbClr val="383339"/>
          </a:solidFill>
          <a:ln>
            <a:solidFill>
              <a:srgbClr val="363B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arallelogram 7">
            <a:extLst>
              <a:ext uri="{FF2B5EF4-FFF2-40B4-BE49-F238E27FC236}">
                <a16:creationId xmlns:a16="http://schemas.microsoft.com/office/drawing/2014/main" id="{C1186ADA-5EA0-4CA6-ADAD-65F6E9C2E5F4}"/>
              </a:ext>
            </a:extLst>
          </p:cNvPr>
          <p:cNvSpPr/>
          <p:nvPr/>
        </p:nvSpPr>
        <p:spPr>
          <a:xfrm flipH="1" flipV="1">
            <a:off x="7315198" y="0"/>
            <a:ext cx="5696856" cy="6858000"/>
          </a:xfrm>
          <a:prstGeom prst="parallelogram">
            <a:avLst/>
          </a:prstGeom>
          <a:solidFill>
            <a:srgbClr val="38333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arallelogram 8">
            <a:extLst>
              <a:ext uri="{FF2B5EF4-FFF2-40B4-BE49-F238E27FC236}">
                <a16:creationId xmlns:a16="http://schemas.microsoft.com/office/drawing/2014/main" id="{D0DBA938-D6EF-4D01-B35F-07EF42634A80}"/>
              </a:ext>
            </a:extLst>
          </p:cNvPr>
          <p:cNvSpPr/>
          <p:nvPr/>
        </p:nvSpPr>
        <p:spPr>
          <a:xfrm>
            <a:off x="-2105743" y="-130863"/>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arallelogram 9">
            <a:extLst>
              <a:ext uri="{FF2B5EF4-FFF2-40B4-BE49-F238E27FC236}">
                <a16:creationId xmlns:a16="http://schemas.microsoft.com/office/drawing/2014/main" id="{4CF889CE-D7F4-4CC6-8687-F91B58045FBE}"/>
              </a:ext>
            </a:extLst>
          </p:cNvPr>
          <p:cNvSpPr/>
          <p:nvPr/>
        </p:nvSpPr>
        <p:spPr>
          <a:xfrm>
            <a:off x="8335092" y="-116115"/>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933419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A80C4F2C-8572-4B85-8D9D-B7C36105AEA2}"/>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22" b="22"/>
          <a:stretch/>
        </p:blipFill>
        <p:spPr>
          <a:xfrm>
            <a:off x="0" y="0"/>
            <a:ext cx="12192000" cy="6858000"/>
          </a:xfrm>
        </p:spPr>
      </p:pic>
      <p:sp>
        <p:nvSpPr>
          <p:cNvPr id="11" name="TextBox 10">
            <a:extLst>
              <a:ext uri="{FF2B5EF4-FFF2-40B4-BE49-F238E27FC236}">
                <a16:creationId xmlns:a16="http://schemas.microsoft.com/office/drawing/2014/main" id="{304A870C-5A40-4BB0-ABE8-EB13D8DEC3ED}"/>
              </a:ext>
            </a:extLst>
          </p:cNvPr>
          <p:cNvSpPr txBox="1"/>
          <p:nvPr/>
        </p:nvSpPr>
        <p:spPr>
          <a:xfrm>
            <a:off x="3274405" y="1495617"/>
            <a:ext cx="5840097" cy="3154710"/>
          </a:xfrm>
          <a:prstGeom prst="rect">
            <a:avLst/>
          </a:prstGeom>
          <a:noFill/>
        </p:spPr>
        <p:txBody>
          <a:bodyPr wrap="square" rtlCol="0">
            <a:spAutoFit/>
          </a:bodyPr>
          <a:lstStyle/>
          <a:p>
            <a:r>
              <a:rPr lang="en-US" sz="19900" dirty="0">
                <a:solidFill>
                  <a:schemeClr val="bg1"/>
                </a:solidFill>
                <a:latin typeface="Arial Rounded MT Bold" panose="020F0704030504030204" pitchFamily="34" charset="0"/>
              </a:rPr>
              <a:t>RCS</a:t>
            </a:r>
          </a:p>
        </p:txBody>
      </p:sp>
      <p:sp>
        <p:nvSpPr>
          <p:cNvPr id="6" name="Parallelogram 5">
            <a:extLst>
              <a:ext uri="{FF2B5EF4-FFF2-40B4-BE49-F238E27FC236}">
                <a16:creationId xmlns:a16="http://schemas.microsoft.com/office/drawing/2014/main" id="{A4BDB969-0EDD-450B-8D65-CD7B17665AD7}"/>
              </a:ext>
            </a:extLst>
          </p:cNvPr>
          <p:cNvSpPr/>
          <p:nvPr/>
        </p:nvSpPr>
        <p:spPr>
          <a:xfrm>
            <a:off x="8382001" y="0"/>
            <a:ext cx="5841999" cy="6858000"/>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8AC41E81-AB28-4C4E-91DD-236422E885E5}"/>
              </a:ext>
            </a:extLst>
          </p:cNvPr>
          <p:cNvSpPr/>
          <p:nvPr/>
        </p:nvSpPr>
        <p:spPr>
          <a:xfrm>
            <a:off x="-2515655" y="-116115"/>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28634A34-1A75-4BAF-8AB3-69ACE55935D8}"/>
              </a:ext>
            </a:extLst>
          </p:cNvPr>
          <p:cNvSpPr/>
          <p:nvPr/>
        </p:nvSpPr>
        <p:spPr>
          <a:xfrm>
            <a:off x="-3268641" y="0"/>
            <a:ext cx="5869624" cy="6858000"/>
          </a:xfrm>
          <a:prstGeom prst="parallelogram">
            <a:avLst/>
          </a:prstGeom>
          <a:solidFill>
            <a:srgbClr val="38333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arallelogram 7">
            <a:extLst>
              <a:ext uri="{FF2B5EF4-FFF2-40B4-BE49-F238E27FC236}">
                <a16:creationId xmlns:a16="http://schemas.microsoft.com/office/drawing/2014/main" id="{C1186ADA-5EA0-4CA6-ADAD-65F6E9C2E5F4}"/>
              </a:ext>
            </a:extLst>
          </p:cNvPr>
          <p:cNvSpPr/>
          <p:nvPr/>
        </p:nvSpPr>
        <p:spPr>
          <a:xfrm flipH="1" flipV="1">
            <a:off x="8976617" y="0"/>
            <a:ext cx="5696856" cy="6858000"/>
          </a:xfrm>
          <a:prstGeom prst="parallelogram">
            <a:avLst/>
          </a:prstGeom>
          <a:solidFill>
            <a:srgbClr val="38333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arallelogram 8">
            <a:extLst>
              <a:ext uri="{FF2B5EF4-FFF2-40B4-BE49-F238E27FC236}">
                <a16:creationId xmlns:a16="http://schemas.microsoft.com/office/drawing/2014/main" id="{D0DBA938-D6EF-4D01-B35F-07EF42634A80}"/>
              </a:ext>
            </a:extLst>
          </p:cNvPr>
          <p:cNvSpPr/>
          <p:nvPr/>
        </p:nvSpPr>
        <p:spPr>
          <a:xfrm>
            <a:off x="-4140552" y="-116115"/>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arallelogram 9">
            <a:extLst>
              <a:ext uri="{FF2B5EF4-FFF2-40B4-BE49-F238E27FC236}">
                <a16:creationId xmlns:a16="http://schemas.microsoft.com/office/drawing/2014/main" id="{4CF889CE-D7F4-4CC6-8687-F91B58045FBE}"/>
              </a:ext>
            </a:extLst>
          </p:cNvPr>
          <p:cNvSpPr/>
          <p:nvPr/>
        </p:nvSpPr>
        <p:spPr>
          <a:xfrm>
            <a:off x="9624376" y="-116115"/>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61612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A80C4F2C-8572-4B85-8D9D-B7C36105AEA2}"/>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22" b="22"/>
          <a:stretch/>
        </p:blipFill>
        <p:spPr>
          <a:xfrm>
            <a:off x="0" y="0"/>
            <a:ext cx="12192000" cy="6858000"/>
          </a:xfrm>
        </p:spPr>
      </p:pic>
      <p:sp>
        <p:nvSpPr>
          <p:cNvPr id="12" name="TextBox 11">
            <a:extLst>
              <a:ext uri="{FF2B5EF4-FFF2-40B4-BE49-F238E27FC236}">
                <a16:creationId xmlns:a16="http://schemas.microsoft.com/office/drawing/2014/main" id="{E3611839-0430-4E45-9A1B-D42A9BE3AFDA}"/>
              </a:ext>
            </a:extLst>
          </p:cNvPr>
          <p:cNvSpPr txBox="1"/>
          <p:nvPr/>
        </p:nvSpPr>
        <p:spPr>
          <a:xfrm>
            <a:off x="3274405" y="1495617"/>
            <a:ext cx="8052356" cy="3416320"/>
          </a:xfrm>
          <a:prstGeom prst="rect">
            <a:avLst/>
          </a:prstGeom>
          <a:noFill/>
          <a:ln>
            <a:noFill/>
          </a:ln>
        </p:spPr>
        <p:txBody>
          <a:bodyPr wrap="square" rtlCol="0">
            <a:spAutoFit/>
          </a:bodyPr>
          <a:lstStyle/>
          <a:p>
            <a:r>
              <a:rPr lang="en-US" sz="7200" dirty="0">
                <a:solidFill>
                  <a:schemeClr val="bg1"/>
                </a:solidFill>
                <a:latin typeface="Arial Rounded MT Bold" panose="020F0704030504030204" pitchFamily="34" charset="0"/>
              </a:rPr>
              <a:t>Requirements Classification schema </a:t>
            </a:r>
          </a:p>
        </p:txBody>
      </p:sp>
      <p:sp>
        <p:nvSpPr>
          <p:cNvPr id="6" name="Parallelogram 5">
            <a:extLst>
              <a:ext uri="{FF2B5EF4-FFF2-40B4-BE49-F238E27FC236}">
                <a16:creationId xmlns:a16="http://schemas.microsoft.com/office/drawing/2014/main" id="{A4BDB969-0EDD-450B-8D65-CD7B17665AD7}"/>
              </a:ext>
            </a:extLst>
          </p:cNvPr>
          <p:cNvSpPr/>
          <p:nvPr/>
        </p:nvSpPr>
        <p:spPr>
          <a:xfrm>
            <a:off x="6312309" y="0"/>
            <a:ext cx="5841999" cy="6858000"/>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8AC41E81-AB28-4C4E-91DD-236422E885E5}"/>
              </a:ext>
            </a:extLst>
          </p:cNvPr>
          <p:cNvSpPr/>
          <p:nvPr/>
        </p:nvSpPr>
        <p:spPr>
          <a:xfrm>
            <a:off x="42604" y="-116115"/>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28634A34-1A75-4BAF-8AB3-69ACE55935D8}"/>
              </a:ext>
            </a:extLst>
          </p:cNvPr>
          <p:cNvSpPr/>
          <p:nvPr/>
        </p:nvSpPr>
        <p:spPr>
          <a:xfrm>
            <a:off x="-870039" y="0"/>
            <a:ext cx="5869624" cy="6858000"/>
          </a:xfrm>
          <a:prstGeom prst="parallelogram">
            <a:avLst/>
          </a:prstGeom>
          <a:solidFill>
            <a:srgbClr val="38333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arallelogram 7">
            <a:extLst>
              <a:ext uri="{FF2B5EF4-FFF2-40B4-BE49-F238E27FC236}">
                <a16:creationId xmlns:a16="http://schemas.microsoft.com/office/drawing/2014/main" id="{C1186ADA-5EA0-4CA6-ADAD-65F6E9C2E5F4}"/>
              </a:ext>
            </a:extLst>
          </p:cNvPr>
          <p:cNvSpPr/>
          <p:nvPr/>
        </p:nvSpPr>
        <p:spPr>
          <a:xfrm flipH="1" flipV="1">
            <a:off x="7197211" y="0"/>
            <a:ext cx="5696856" cy="6858000"/>
          </a:xfrm>
          <a:prstGeom prst="parallelogram">
            <a:avLst/>
          </a:prstGeom>
          <a:solidFill>
            <a:srgbClr val="38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arallelogram 8">
            <a:extLst>
              <a:ext uri="{FF2B5EF4-FFF2-40B4-BE49-F238E27FC236}">
                <a16:creationId xmlns:a16="http://schemas.microsoft.com/office/drawing/2014/main" id="{D0DBA938-D6EF-4D01-B35F-07EF42634A80}"/>
              </a:ext>
            </a:extLst>
          </p:cNvPr>
          <p:cNvSpPr/>
          <p:nvPr/>
        </p:nvSpPr>
        <p:spPr>
          <a:xfrm>
            <a:off x="-2046750" y="-116115"/>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arallelogram 9">
            <a:extLst>
              <a:ext uri="{FF2B5EF4-FFF2-40B4-BE49-F238E27FC236}">
                <a16:creationId xmlns:a16="http://schemas.microsoft.com/office/drawing/2014/main" id="{4CF889CE-D7F4-4CC6-8687-F91B58045FBE}"/>
              </a:ext>
            </a:extLst>
          </p:cNvPr>
          <p:cNvSpPr/>
          <p:nvPr/>
        </p:nvSpPr>
        <p:spPr>
          <a:xfrm>
            <a:off x="8216491" y="0"/>
            <a:ext cx="5922298" cy="6974115"/>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88796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50AA74A-C788-4211-9DF3-2FE814C605BD}"/>
              </a:ext>
            </a:extLst>
          </p:cNvPr>
          <p:cNvPicPr>
            <a:picLocks noChangeAspect="1"/>
          </p:cNvPicPr>
          <p:nvPr/>
        </p:nvPicPr>
        <p:blipFill rotWithShape="1">
          <a:blip r:embed="rId2">
            <a:extLst>
              <a:ext uri="{28A0092B-C50C-407E-A947-70E740481C1C}">
                <a14:useLocalDpi xmlns:a14="http://schemas.microsoft.com/office/drawing/2010/main" val="0"/>
              </a:ext>
            </a:extLst>
          </a:blip>
          <a:srcRect l="9167" r="59001"/>
          <a:stretch/>
        </p:blipFill>
        <p:spPr>
          <a:xfrm>
            <a:off x="0" y="0"/>
            <a:ext cx="3886200" cy="68580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2" name="Picture 11">
            <a:extLst>
              <a:ext uri="{FF2B5EF4-FFF2-40B4-BE49-F238E27FC236}">
                <a16:creationId xmlns:a16="http://schemas.microsoft.com/office/drawing/2014/main" id="{4F9F3E59-BD67-4E64-91B8-E24A8537E5DB}"/>
              </a:ext>
            </a:extLst>
          </p:cNvPr>
          <p:cNvPicPr>
            <a:picLocks noChangeAspect="1"/>
          </p:cNvPicPr>
          <p:nvPr/>
        </p:nvPicPr>
        <p:blipFill rotWithShape="1">
          <a:blip r:embed="rId3">
            <a:extLst>
              <a:ext uri="{28A0092B-C50C-407E-A947-70E740481C1C}">
                <a14:useLocalDpi xmlns:a14="http://schemas.microsoft.com/office/drawing/2010/main" val="0"/>
              </a:ext>
            </a:extLst>
          </a:blip>
          <a:srcRect l="67268" r="-109"/>
          <a:stretch/>
        </p:blipFill>
        <p:spPr>
          <a:xfrm flipH="1">
            <a:off x="3886198" y="-266700"/>
            <a:ext cx="3962401" cy="71247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4" name="Picture 13">
            <a:extLst>
              <a:ext uri="{FF2B5EF4-FFF2-40B4-BE49-F238E27FC236}">
                <a16:creationId xmlns:a16="http://schemas.microsoft.com/office/drawing/2014/main" id="{B2152C56-DD0D-421E-BD94-0601B200B2DD}"/>
              </a:ext>
            </a:extLst>
          </p:cNvPr>
          <p:cNvPicPr>
            <a:picLocks noChangeAspect="1"/>
          </p:cNvPicPr>
          <p:nvPr/>
        </p:nvPicPr>
        <p:blipFill rotWithShape="1">
          <a:blip r:embed="rId4">
            <a:extLst>
              <a:ext uri="{28A0092B-C50C-407E-A947-70E740481C1C}">
                <a14:useLocalDpi xmlns:a14="http://schemas.microsoft.com/office/drawing/2010/main" val="0"/>
              </a:ext>
            </a:extLst>
          </a:blip>
          <a:srcRect l="44216" t="827" r="24363"/>
          <a:stretch/>
        </p:blipFill>
        <p:spPr>
          <a:xfrm>
            <a:off x="7597877" y="-266700"/>
            <a:ext cx="3829050" cy="71247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6" name="Picture 15">
            <a:extLst>
              <a:ext uri="{FF2B5EF4-FFF2-40B4-BE49-F238E27FC236}">
                <a16:creationId xmlns:a16="http://schemas.microsoft.com/office/drawing/2014/main" id="{CA20FD55-2C28-4379-8B7D-8222D546F405}"/>
              </a:ext>
            </a:extLst>
          </p:cNvPr>
          <p:cNvPicPr>
            <a:picLocks noChangeAspect="1"/>
          </p:cNvPicPr>
          <p:nvPr/>
        </p:nvPicPr>
        <p:blipFill rotWithShape="1">
          <a:blip r:embed="rId5">
            <a:extLst>
              <a:ext uri="{28A0092B-C50C-407E-A947-70E740481C1C}">
                <a14:useLocalDpi xmlns:a14="http://schemas.microsoft.com/office/drawing/2010/main" val="0"/>
              </a:ext>
            </a:extLst>
          </a:blip>
          <a:srcRect r="62333"/>
          <a:stretch/>
        </p:blipFill>
        <p:spPr>
          <a:xfrm>
            <a:off x="10254615" y="-266700"/>
            <a:ext cx="3874770" cy="71247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sp>
        <p:nvSpPr>
          <p:cNvPr id="7" name="Rectangle: Rounded Corners 6">
            <a:extLst>
              <a:ext uri="{FF2B5EF4-FFF2-40B4-BE49-F238E27FC236}">
                <a16:creationId xmlns:a16="http://schemas.microsoft.com/office/drawing/2014/main" id="{EB7EBF7B-6FF6-4E95-A7E2-15B29BD6F92A}"/>
              </a:ext>
            </a:extLst>
          </p:cNvPr>
          <p:cNvSpPr/>
          <p:nvPr/>
        </p:nvSpPr>
        <p:spPr>
          <a:xfrm>
            <a:off x="38100" y="1901926"/>
            <a:ext cx="3848100" cy="3162300"/>
          </a:xfrm>
          <a:prstGeom prst="roundRect">
            <a:avLst/>
          </a:prstGeom>
          <a:solidFill>
            <a:schemeClr val="bg2">
              <a:lumMod val="25000"/>
              <a:alpha val="5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rgbClr val="FFC000"/>
                </a:solidFill>
                <a:latin typeface="Arial Black" panose="020B0A04020102020204" pitchFamily="34" charset="0"/>
                <a:cs typeface="Arial" panose="020B0604020202020204" pitchFamily="34" charset="0"/>
              </a:rPr>
              <a:t>CBAP PROJECT  02 </a:t>
            </a:r>
          </a:p>
        </p:txBody>
      </p:sp>
    </p:spTree>
    <p:extLst>
      <p:ext uri="{BB962C8B-B14F-4D97-AF65-F5344CB8AC3E}">
        <p14:creationId xmlns:p14="http://schemas.microsoft.com/office/powerpoint/2010/main" val="1775896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A80C4F2C-8572-4B85-8D9D-B7C36105AEA2}"/>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22" b="22"/>
          <a:stretch/>
        </p:blipFill>
        <p:spPr>
          <a:xfrm>
            <a:off x="0" y="0"/>
            <a:ext cx="12192000" cy="6858000"/>
          </a:xfrm>
        </p:spPr>
      </p:pic>
      <p:sp>
        <p:nvSpPr>
          <p:cNvPr id="12" name="TextBox 11">
            <a:extLst>
              <a:ext uri="{FF2B5EF4-FFF2-40B4-BE49-F238E27FC236}">
                <a16:creationId xmlns:a16="http://schemas.microsoft.com/office/drawing/2014/main" id="{E3611839-0430-4E45-9A1B-D42A9BE3AFDA}"/>
              </a:ext>
            </a:extLst>
          </p:cNvPr>
          <p:cNvSpPr txBox="1"/>
          <p:nvPr/>
        </p:nvSpPr>
        <p:spPr>
          <a:xfrm>
            <a:off x="3274405" y="1495617"/>
            <a:ext cx="8052356" cy="3416320"/>
          </a:xfrm>
          <a:prstGeom prst="rect">
            <a:avLst/>
          </a:prstGeom>
          <a:noFill/>
        </p:spPr>
        <p:txBody>
          <a:bodyPr wrap="square" rtlCol="0">
            <a:spAutoFit/>
          </a:bodyPr>
          <a:lstStyle/>
          <a:p>
            <a:r>
              <a:rPr lang="en-US" sz="7200" dirty="0">
                <a:solidFill>
                  <a:schemeClr val="bg1"/>
                </a:solidFill>
                <a:latin typeface="Arial Rounded MT Bold" panose="020F0704030504030204" pitchFamily="34" charset="0"/>
              </a:rPr>
              <a:t>Requirements Classification schema </a:t>
            </a:r>
          </a:p>
        </p:txBody>
      </p:sp>
      <p:sp>
        <p:nvSpPr>
          <p:cNvPr id="6" name="Parallelogram 5">
            <a:extLst>
              <a:ext uri="{FF2B5EF4-FFF2-40B4-BE49-F238E27FC236}">
                <a16:creationId xmlns:a16="http://schemas.microsoft.com/office/drawing/2014/main" id="{A4BDB969-0EDD-450B-8D65-CD7B17665AD7}"/>
              </a:ext>
            </a:extLst>
          </p:cNvPr>
          <p:cNvSpPr/>
          <p:nvPr/>
        </p:nvSpPr>
        <p:spPr>
          <a:xfrm>
            <a:off x="9271000" y="0"/>
            <a:ext cx="5841999" cy="6858000"/>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Parallelogram 6">
            <a:extLst>
              <a:ext uri="{FF2B5EF4-FFF2-40B4-BE49-F238E27FC236}">
                <a16:creationId xmlns:a16="http://schemas.microsoft.com/office/drawing/2014/main" id="{8AC41E81-AB28-4C4E-91DD-236422E885E5}"/>
              </a:ext>
            </a:extLst>
          </p:cNvPr>
          <p:cNvSpPr/>
          <p:nvPr/>
        </p:nvSpPr>
        <p:spPr>
          <a:xfrm>
            <a:off x="-2831651" y="-116115"/>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28634A34-1A75-4BAF-8AB3-69ACE55935D8}"/>
              </a:ext>
            </a:extLst>
          </p:cNvPr>
          <p:cNvSpPr/>
          <p:nvPr/>
        </p:nvSpPr>
        <p:spPr>
          <a:xfrm>
            <a:off x="-3628548" y="0"/>
            <a:ext cx="5869624" cy="6858000"/>
          </a:xfrm>
          <a:prstGeom prst="parallelogram">
            <a:avLst/>
          </a:prstGeom>
          <a:solidFill>
            <a:srgbClr val="38333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arallelogram 7">
            <a:extLst>
              <a:ext uri="{FF2B5EF4-FFF2-40B4-BE49-F238E27FC236}">
                <a16:creationId xmlns:a16="http://schemas.microsoft.com/office/drawing/2014/main" id="{C1186ADA-5EA0-4CA6-ADAD-65F6E9C2E5F4}"/>
              </a:ext>
            </a:extLst>
          </p:cNvPr>
          <p:cNvSpPr/>
          <p:nvPr/>
        </p:nvSpPr>
        <p:spPr>
          <a:xfrm flipH="1" flipV="1">
            <a:off x="10023752" y="0"/>
            <a:ext cx="5696856" cy="6858000"/>
          </a:xfrm>
          <a:prstGeom prst="parallelogram">
            <a:avLst/>
          </a:prstGeom>
          <a:solidFill>
            <a:srgbClr val="38333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arallelogram 8">
            <a:extLst>
              <a:ext uri="{FF2B5EF4-FFF2-40B4-BE49-F238E27FC236}">
                <a16:creationId xmlns:a16="http://schemas.microsoft.com/office/drawing/2014/main" id="{D0DBA938-D6EF-4D01-B35F-07EF42634A80}"/>
              </a:ext>
            </a:extLst>
          </p:cNvPr>
          <p:cNvSpPr/>
          <p:nvPr/>
        </p:nvSpPr>
        <p:spPr>
          <a:xfrm>
            <a:off x="-4469593" y="-116115"/>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arallelogram 9">
            <a:extLst>
              <a:ext uri="{FF2B5EF4-FFF2-40B4-BE49-F238E27FC236}">
                <a16:creationId xmlns:a16="http://schemas.microsoft.com/office/drawing/2014/main" id="{4CF889CE-D7F4-4CC6-8687-F91B58045FBE}"/>
              </a:ext>
            </a:extLst>
          </p:cNvPr>
          <p:cNvSpPr/>
          <p:nvPr/>
        </p:nvSpPr>
        <p:spPr>
          <a:xfrm>
            <a:off x="10593088" y="0"/>
            <a:ext cx="5922298" cy="6974115"/>
          </a:xfrm>
          <a:prstGeom prst="parallelogram">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77306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75F28FDC-9C3B-4D7E-8AB9-0D386451B5AF}"/>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22" b="22"/>
          <a:stretch>
            <a:fillRect/>
          </a:stretch>
        </p:blipFill>
        <p:spPr>
          <a:xfrm>
            <a:off x="0" y="0"/>
            <a:ext cx="12192000" cy="6858000"/>
          </a:xfrm>
        </p:spPr>
      </p:pic>
      <p:sp>
        <p:nvSpPr>
          <p:cNvPr id="7" name="TextBox 6">
            <a:extLst>
              <a:ext uri="{FF2B5EF4-FFF2-40B4-BE49-F238E27FC236}">
                <a16:creationId xmlns:a16="http://schemas.microsoft.com/office/drawing/2014/main" id="{E62ABC90-E8CD-4F3A-80A7-DD9813931CA9}"/>
              </a:ext>
            </a:extLst>
          </p:cNvPr>
          <p:cNvSpPr txBox="1"/>
          <p:nvPr/>
        </p:nvSpPr>
        <p:spPr>
          <a:xfrm>
            <a:off x="666750" y="435282"/>
            <a:ext cx="11147879" cy="2308324"/>
          </a:xfrm>
          <a:prstGeom prst="rect">
            <a:avLst/>
          </a:prstGeom>
          <a:noFill/>
        </p:spPr>
        <p:txBody>
          <a:bodyPr wrap="square" rtlCol="0">
            <a:spAutoFit/>
          </a:bodyPr>
          <a:lstStyle/>
          <a:p>
            <a:r>
              <a:rPr lang="en-US" b="1" dirty="0">
                <a:solidFill>
                  <a:schemeClr val="bg1"/>
                </a:solidFill>
              </a:rPr>
              <a:t>Business Requirements </a:t>
            </a:r>
            <a:r>
              <a:rPr lang="en-US" dirty="0">
                <a:solidFill>
                  <a:schemeClr val="bg1"/>
                </a:solidFill>
              </a:rPr>
              <a:t>:. To Automate the canteen ordering system  by developing an online Food ordering portal for the company that can increase efficiency and save time and manpower </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Reduce canteen food wastage by a minimum of 30% within 6 months following first release.</a:t>
            </a:r>
          </a:p>
          <a:p>
            <a:pPr marL="285750" indent="-285750">
              <a:buFont typeface="Arial" panose="020B0604020202020204" pitchFamily="34" charset="0"/>
              <a:buChar char="•"/>
            </a:pPr>
            <a:r>
              <a:rPr lang="en-US" dirty="0">
                <a:solidFill>
                  <a:schemeClr val="bg1"/>
                </a:solidFill>
              </a:rPr>
              <a:t>Reduce canteen operating cost by 15% within 12 months ,following initial release.</a:t>
            </a:r>
          </a:p>
          <a:p>
            <a:pPr marL="285750" indent="-285750">
              <a:buFont typeface="Arial" panose="020B0604020202020204" pitchFamily="34" charset="0"/>
              <a:buChar char="•"/>
            </a:pPr>
            <a:r>
              <a:rPr lang="en-US" dirty="0">
                <a:solidFill>
                  <a:schemeClr val="bg1"/>
                </a:solidFill>
              </a:rPr>
              <a:t>Increase average effective work time by 30 minutes per employee per day ,within 3 months .</a:t>
            </a:r>
          </a:p>
          <a:p>
            <a:pPr marL="285750" indent="-285750">
              <a:buFont typeface="Arial" panose="020B0604020202020204" pitchFamily="34" charset="0"/>
              <a:buChar char="•"/>
            </a:pPr>
            <a:r>
              <a:rPr lang="en-US" dirty="0">
                <a:solidFill>
                  <a:schemeClr val="bg1"/>
                </a:solidFill>
              </a:rPr>
              <a:t>By Making the ordering process automated and by delivering the food to user’s workstation ,the canteen will be able to operate with lesser manpower. </a:t>
            </a:r>
          </a:p>
        </p:txBody>
      </p:sp>
      <p:sp>
        <p:nvSpPr>
          <p:cNvPr id="9" name="TextBox 8">
            <a:extLst>
              <a:ext uri="{FF2B5EF4-FFF2-40B4-BE49-F238E27FC236}">
                <a16:creationId xmlns:a16="http://schemas.microsoft.com/office/drawing/2014/main" id="{B767DA11-7CE6-415F-825A-DB48F792669D}"/>
              </a:ext>
            </a:extLst>
          </p:cNvPr>
          <p:cNvSpPr txBox="1"/>
          <p:nvPr/>
        </p:nvSpPr>
        <p:spPr>
          <a:xfrm>
            <a:off x="628650" y="2772795"/>
            <a:ext cx="10934700" cy="3970318"/>
          </a:xfrm>
          <a:prstGeom prst="rect">
            <a:avLst/>
          </a:prstGeom>
          <a:noFill/>
        </p:spPr>
        <p:txBody>
          <a:bodyPr wrap="square" rtlCol="0">
            <a:spAutoFit/>
          </a:bodyPr>
          <a:lstStyle/>
          <a:p>
            <a:r>
              <a:rPr lang="en-US" b="1" dirty="0">
                <a:solidFill>
                  <a:schemeClr val="bg1"/>
                </a:solidFill>
              </a:rPr>
              <a:t>Stakeholders requirements : </a:t>
            </a:r>
            <a:r>
              <a:rPr lang="en-US" dirty="0">
                <a:solidFill>
                  <a:schemeClr val="bg1"/>
                </a:solidFill>
              </a:rPr>
              <a:t>The key stakeholders are employees, Canteen manager, meal deliverer, payroll manager.</a:t>
            </a:r>
          </a:p>
          <a:p>
            <a:endParaRPr lang="en-US" b="1" dirty="0">
              <a:solidFill>
                <a:schemeClr val="bg1"/>
              </a:solidFill>
            </a:endParaRPr>
          </a:p>
          <a:p>
            <a:pPr marL="285750" indent="-285750">
              <a:buFont typeface="Arial" panose="020B0604020202020204" pitchFamily="34" charset="0"/>
              <a:buChar char="•"/>
            </a:pPr>
            <a:r>
              <a:rPr lang="en-US" b="1" dirty="0">
                <a:solidFill>
                  <a:schemeClr val="bg1"/>
                </a:solidFill>
              </a:rPr>
              <a:t>employee </a:t>
            </a:r>
            <a:r>
              <a:rPr lang="en-US" dirty="0">
                <a:solidFill>
                  <a:schemeClr val="bg1"/>
                </a:solidFill>
              </a:rPr>
              <a:t>: The users will be able to login and order food online through the system .the food will be delivered at their workplaces and the amount of the meal will be deducted from their monthly salary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b="1" dirty="0">
                <a:solidFill>
                  <a:schemeClr val="bg1"/>
                </a:solidFill>
              </a:rPr>
              <a:t>Canteen Manager</a:t>
            </a:r>
            <a:r>
              <a:rPr lang="en-US" dirty="0">
                <a:solidFill>
                  <a:schemeClr val="bg1"/>
                </a:solidFill>
              </a:rPr>
              <a:t>: The Canteen Manager should be able to view the orders take the inventory of all orders and get them cooked by the chef. The Manager should be able to request a delivery to the employee’s workstation </a:t>
            </a:r>
          </a:p>
          <a:p>
            <a:endParaRPr lang="en-US" dirty="0">
              <a:solidFill>
                <a:schemeClr val="bg1"/>
              </a:solidFill>
            </a:endParaRPr>
          </a:p>
          <a:p>
            <a:pPr marL="285750" indent="-285750">
              <a:buFont typeface="Arial" panose="020B0604020202020204" pitchFamily="34" charset="0"/>
              <a:buChar char="•"/>
            </a:pPr>
            <a:r>
              <a:rPr lang="en-US" b="1" dirty="0">
                <a:solidFill>
                  <a:schemeClr val="bg1"/>
                </a:solidFill>
              </a:rPr>
              <a:t>Meal delivery person</a:t>
            </a:r>
            <a:r>
              <a:rPr lang="en-US" dirty="0">
                <a:solidFill>
                  <a:schemeClr val="bg1"/>
                </a:solidFill>
              </a:rPr>
              <a:t>: After Successful Delivery of the meal the delivery of the meal the delivery boy should be able to close online customer order</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b="1" dirty="0">
                <a:solidFill>
                  <a:schemeClr val="bg1"/>
                </a:solidFill>
              </a:rPr>
              <a:t>Payroll team : </a:t>
            </a:r>
            <a:r>
              <a:rPr lang="en-US" dirty="0">
                <a:solidFill>
                  <a:schemeClr val="bg1"/>
                </a:solidFill>
              </a:rPr>
              <a:t>the Team need to calculate the total number of dishes ordered by each employee and shall deduct Money from the employee’s salary </a:t>
            </a:r>
          </a:p>
        </p:txBody>
      </p:sp>
      <p:pic>
        <p:nvPicPr>
          <p:cNvPr id="10" name="Picture Placeholder 3">
            <a:extLst>
              <a:ext uri="{FF2B5EF4-FFF2-40B4-BE49-F238E27FC236}">
                <a16:creationId xmlns:a16="http://schemas.microsoft.com/office/drawing/2014/main" id="{76121FE5-C0F8-45B3-93BD-BDEB4A4EF7EF}"/>
              </a:ext>
            </a:extLst>
          </p:cNvPr>
          <p:cNvPicPr>
            <a:picLocks noChangeAspect="1"/>
          </p:cNvPicPr>
          <p:nvPr/>
        </p:nvPicPr>
        <p:blipFill>
          <a:blip r:embed="rId2">
            <a:extLst>
              <a:ext uri="{28A0092B-C50C-407E-A947-70E740481C1C}">
                <a14:useLocalDpi xmlns:a14="http://schemas.microsoft.com/office/drawing/2010/main" val="0"/>
              </a:ext>
            </a:extLst>
          </a:blip>
          <a:srcRect t="22" b="22"/>
          <a:stretch>
            <a:fillRect/>
          </a:stretch>
        </p:blipFill>
        <p:spPr>
          <a:xfrm>
            <a:off x="0" y="6858000"/>
            <a:ext cx="12192000" cy="6858000"/>
          </a:xfrm>
          <a:prstGeom prst="rect">
            <a:avLst/>
          </a:prstGeom>
        </p:spPr>
      </p:pic>
      <p:sp>
        <p:nvSpPr>
          <p:cNvPr id="13" name="TextBox 12">
            <a:extLst>
              <a:ext uri="{FF2B5EF4-FFF2-40B4-BE49-F238E27FC236}">
                <a16:creationId xmlns:a16="http://schemas.microsoft.com/office/drawing/2014/main" id="{94F9B908-7B27-4C1F-A67B-8E0597B719D7}"/>
              </a:ext>
            </a:extLst>
          </p:cNvPr>
          <p:cNvSpPr txBox="1"/>
          <p:nvPr/>
        </p:nvSpPr>
        <p:spPr>
          <a:xfrm>
            <a:off x="647700" y="7715250"/>
            <a:ext cx="11201400" cy="5355312"/>
          </a:xfrm>
          <a:prstGeom prst="rect">
            <a:avLst/>
          </a:prstGeom>
          <a:noFill/>
        </p:spPr>
        <p:txBody>
          <a:bodyPr wrap="square" rtlCol="0">
            <a:spAutoFit/>
          </a:bodyPr>
          <a:lstStyle/>
          <a:p>
            <a:r>
              <a:rPr lang="en-US" b="1" dirty="0">
                <a:solidFill>
                  <a:schemeClr val="bg1"/>
                </a:solidFill>
              </a:rPr>
              <a:t>Solution Requirements:</a:t>
            </a:r>
          </a:p>
          <a:p>
            <a:endParaRPr lang="en-US" dirty="0">
              <a:solidFill>
                <a:schemeClr val="bg1"/>
              </a:solidFill>
            </a:endParaRPr>
          </a:p>
          <a:p>
            <a:endParaRPr lang="en-US" dirty="0">
              <a:solidFill>
                <a:schemeClr val="bg1"/>
              </a:solidFill>
            </a:endParaRPr>
          </a:p>
          <a:p>
            <a:r>
              <a:rPr lang="en-US" b="1" dirty="0">
                <a:solidFill>
                  <a:schemeClr val="bg1"/>
                </a:solidFill>
              </a:rPr>
              <a:t>Functional Requirements</a:t>
            </a:r>
            <a:r>
              <a:rPr lang="en-US" dirty="0">
                <a:solidFill>
                  <a:schemeClr val="bg1"/>
                </a:solidFill>
              </a:rPr>
              <a:t>:</a:t>
            </a:r>
          </a:p>
          <a:p>
            <a:r>
              <a:rPr lang="en-US" dirty="0">
                <a:solidFill>
                  <a:schemeClr val="bg1"/>
                </a:solidFill>
              </a:rPr>
              <a:t> An online Web Portal or mobile application is required to be developed to automate canteen food delivery system. The system will be created and Maintained on java as its requires very little maintenance to be done on the code.</a:t>
            </a:r>
          </a:p>
          <a:p>
            <a:endParaRPr lang="en-US" dirty="0">
              <a:solidFill>
                <a:schemeClr val="bg1"/>
              </a:solidFill>
            </a:endParaRPr>
          </a:p>
          <a:p>
            <a:r>
              <a:rPr lang="en-US" dirty="0">
                <a:solidFill>
                  <a:schemeClr val="bg1"/>
                </a:solidFill>
              </a:rPr>
              <a:t>Non-Functional Requirements:</a:t>
            </a:r>
          </a:p>
          <a:p>
            <a:r>
              <a:rPr lang="en-US" dirty="0">
                <a:solidFill>
                  <a:schemeClr val="bg1"/>
                </a:solidFill>
              </a:rPr>
              <a:t>This Canteen ordering system is required to support a volume of 1500 Employee ordering.so the web pages should be lights and render fast .The system should be scalable, Self-explanatory and user –friendly.</a:t>
            </a:r>
          </a:p>
          <a:p>
            <a:endParaRPr lang="en-US" dirty="0">
              <a:solidFill>
                <a:schemeClr val="bg1"/>
              </a:solidFill>
            </a:endParaRPr>
          </a:p>
          <a:p>
            <a:endParaRPr lang="en-US" dirty="0">
              <a:solidFill>
                <a:schemeClr val="bg1"/>
              </a:solidFill>
            </a:endParaRPr>
          </a:p>
          <a:p>
            <a:r>
              <a:rPr lang="en-US" b="1" dirty="0">
                <a:solidFill>
                  <a:schemeClr val="bg1"/>
                </a:solidFill>
              </a:rPr>
              <a:t>Transition Requirements : </a:t>
            </a:r>
          </a:p>
          <a:p>
            <a:endParaRPr lang="en-US" b="1" dirty="0">
              <a:solidFill>
                <a:schemeClr val="bg1"/>
              </a:solidFill>
            </a:endParaRPr>
          </a:p>
          <a:p>
            <a:r>
              <a:rPr lang="en-US" dirty="0">
                <a:solidFill>
                  <a:schemeClr val="bg1"/>
                </a:solidFill>
              </a:rPr>
              <a:t>The user of the system should be trained enough to use it efficiently. A Helpdesk Team can be assist in case any errors or problems are faced by the user while using the system</a:t>
            </a:r>
          </a:p>
          <a:p>
            <a:endParaRPr lang="en-US" dirty="0">
              <a:solidFill>
                <a:schemeClr val="bg1"/>
              </a:solidFill>
            </a:endParaRP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35170152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75F28FDC-9C3B-4D7E-8AB9-0D386451B5AF}"/>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22" b="22"/>
          <a:stretch>
            <a:fillRect/>
          </a:stretch>
        </p:blipFill>
        <p:spPr>
          <a:xfrm>
            <a:off x="0" y="0"/>
            <a:ext cx="12192000" cy="6858000"/>
          </a:xfrm>
        </p:spPr>
      </p:pic>
      <p:grpSp>
        <p:nvGrpSpPr>
          <p:cNvPr id="11" name="Group 10">
            <a:extLst>
              <a:ext uri="{FF2B5EF4-FFF2-40B4-BE49-F238E27FC236}">
                <a16:creationId xmlns:a16="http://schemas.microsoft.com/office/drawing/2014/main" id="{7C98F324-85CF-42B3-B082-56849AF7F16B}"/>
              </a:ext>
            </a:extLst>
          </p:cNvPr>
          <p:cNvGrpSpPr/>
          <p:nvPr/>
        </p:nvGrpSpPr>
        <p:grpSpPr>
          <a:xfrm>
            <a:off x="-12172950" y="197758"/>
            <a:ext cx="11525250" cy="6660242"/>
            <a:chOff x="323850" y="197758"/>
            <a:chExt cx="11525250" cy="6660242"/>
          </a:xfrm>
        </p:grpSpPr>
        <p:sp>
          <p:nvSpPr>
            <p:cNvPr id="5" name="TextBox 4">
              <a:extLst>
                <a:ext uri="{FF2B5EF4-FFF2-40B4-BE49-F238E27FC236}">
                  <a16:creationId xmlns:a16="http://schemas.microsoft.com/office/drawing/2014/main" id="{E872FC5A-4B13-4E2C-ADCE-47AA2666F5D3}"/>
                </a:ext>
              </a:extLst>
            </p:cNvPr>
            <p:cNvSpPr txBox="1"/>
            <p:nvPr/>
          </p:nvSpPr>
          <p:spPr>
            <a:xfrm>
              <a:off x="462643" y="197758"/>
              <a:ext cx="10711543" cy="553998"/>
            </a:xfrm>
            <a:prstGeom prst="rect">
              <a:avLst/>
            </a:prstGeom>
            <a:noFill/>
          </p:spPr>
          <p:txBody>
            <a:bodyPr wrap="square" rtlCol="0">
              <a:spAutoFit/>
            </a:bodyPr>
            <a:lstStyle/>
            <a:p>
              <a:r>
                <a:rPr lang="en-US" sz="3000" dirty="0">
                  <a:solidFill>
                    <a:schemeClr val="bg1"/>
                  </a:solidFill>
                  <a:latin typeface="Arial Rounded MT Bold" panose="020F0704030504030204" pitchFamily="34" charset="0"/>
                </a:rPr>
                <a:t>Requirements Classification Schema (RCS)</a:t>
              </a:r>
            </a:p>
          </p:txBody>
        </p:sp>
        <p:sp>
          <p:nvSpPr>
            <p:cNvPr id="7" name="TextBox 6">
              <a:extLst>
                <a:ext uri="{FF2B5EF4-FFF2-40B4-BE49-F238E27FC236}">
                  <a16:creationId xmlns:a16="http://schemas.microsoft.com/office/drawing/2014/main" id="{E62ABC90-E8CD-4F3A-80A7-DD9813931CA9}"/>
                </a:ext>
              </a:extLst>
            </p:cNvPr>
            <p:cNvSpPr txBox="1"/>
            <p:nvPr/>
          </p:nvSpPr>
          <p:spPr>
            <a:xfrm>
              <a:off x="323850" y="846364"/>
              <a:ext cx="11525250" cy="2308324"/>
            </a:xfrm>
            <a:prstGeom prst="rect">
              <a:avLst/>
            </a:prstGeom>
            <a:noFill/>
          </p:spPr>
          <p:txBody>
            <a:bodyPr wrap="square" rtlCol="0">
              <a:spAutoFit/>
            </a:bodyPr>
            <a:lstStyle/>
            <a:p>
              <a:r>
                <a:rPr lang="en-US" b="1" dirty="0">
                  <a:solidFill>
                    <a:schemeClr val="bg1"/>
                  </a:solidFill>
                </a:rPr>
                <a:t>Business Requirements </a:t>
              </a:r>
              <a:r>
                <a:rPr lang="en-US" dirty="0">
                  <a:solidFill>
                    <a:schemeClr val="bg1"/>
                  </a:solidFill>
                </a:rPr>
                <a:t>: To Automate the canteen ordering system  by developing an online Food ordering portal for the company that can increase efficiency and save time and manpower .</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Reduce canteen food wastage by a minimum of 30% within 6 months following first release.</a:t>
              </a:r>
            </a:p>
            <a:p>
              <a:pPr marL="285750" indent="-285750">
                <a:buFont typeface="Arial" panose="020B0604020202020204" pitchFamily="34" charset="0"/>
                <a:buChar char="•"/>
              </a:pPr>
              <a:r>
                <a:rPr lang="en-US" dirty="0">
                  <a:solidFill>
                    <a:schemeClr val="bg1"/>
                  </a:solidFill>
                </a:rPr>
                <a:t>Reduce canteen operating cost by 15% within 12 months ,following initial release.</a:t>
              </a:r>
            </a:p>
            <a:p>
              <a:pPr marL="285750" indent="-285750">
                <a:buFont typeface="Arial" panose="020B0604020202020204" pitchFamily="34" charset="0"/>
                <a:buChar char="•"/>
              </a:pPr>
              <a:r>
                <a:rPr lang="en-US" dirty="0">
                  <a:solidFill>
                    <a:schemeClr val="bg1"/>
                  </a:solidFill>
                </a:rPr>
                <a:t>Increase average effective work time by 30 minutes per employee per day ,within 3 months .</a:t>
              </a:r>
            </a:p>
            <a:p>
              <a:pPr marL="285750" indent="-285750">
                <a:buFont typeface="Arial" panose="020B0604020202020204" pitchFamily="34" charset="0"/>
                <a:buChar char="•"/>
              </a:pPr>
              <a:r>
                <a:rPr lang="en-US" dirty="0">
                  <a:solidFill>
                    <a:schemeClr val="bg1"/>
                  </a:solidFill>
                </a:rPr>
                <a:t>By Making the ordering process automated and by delivering the food to user’s workstation ,the canteen will be able to operate with lesser manpower. </a:t>
              </a:r>
            </a:p>
          </p:txBody>
        </p:sp>
        <p:sp>
          <p:nvSpPr>
            <p:cNvPr id="9" name="TextBox 8">
              <a:extLst>
                <a:ext uri="{FF2B5EF4-FFF2-40B4-BE49-F238E27FC236}">
                  <a16:creationId xmlns:a16="http://schemas.microsoft.com/office/drawing/2014/main" id="{B767DA11-7CE6-415F-825A-DB48F792669D}"/>
                </a:ext>
              </a:extLst>
            </p:cNvPr>
            <p:cNvSpPr txBox="1"/>
            <p:nvPr/>
          </p:nvSpPr>
          <p:spPr>
            <a:xfrm>
              <a:off x="323850" y="3164681"/>
              <a:ext cx="10934700" cy="3693319"/>
            </a:xfrm>
            <a:prstGeom prst="rect">
              <a:avLst/>
            </a:prstGeom>
            <a:noFill/>
          </p:spPr>
          <p:txBody>
            <a:bodyPr wrap="square" rtlCol="0">
              <a:spAutoFit/>
            </a:bodyPr>
            <a:lstStyle/>
            <a:p>
              <a:r>
                <a:rPr lang="en-US" b="1" dirty="0">
                  <a:solidFill>
                    <a:schemeClr val="bg1"/>
                  </a:solidFill>
                </a:rPr>
                <a:t>Stakeholders requirements : </a:t>
              </a:r>
              <a:r>
                <a:rPr lang="en-US" dirty="0">
                  <a:solidFill>
                    <a:schemeClr val="bg1"/>
                  </a:solidFill>
                </a:rPr>
                <a:t>The key stakeholders are employees, Canteen manager, meal deliverer, payroll manager.</a:t>
              </a:r>
            </a:p>
            <a:p>
              <a:endParaRPr lang="en-US" b="1" dirty="0">
                <a:solidFill>
                  <a:schemeClr val="bg1"/>
                </a:solidFill>
              </a:endParaRPr>
            </a:p>
            <a:p>
              <a:pPr marL="285750" indent="-285750">
                <a:buFont typeface="Arial" panose="020B0604020202020204" pitchFamily="34" charset="0"/>
                <a:buChar char="•"/>
              </a:pPr>
              <a:r>
                <a:rPr lang="en-US" b="1" dirty="0">
                  <a:solidFill>
                    <a:schemeClr val="bg1"/>
                  </a:solidFill>
                </a:rPr>
                <a:t>employee </a:t>
              </a:r>
              <a:r>
                <a:rPr lang="en-US" dirty="0">
                  <a:solidFill>
                    <a:schemeClr val="bg1"/>
                  </a:solidFill>
                </a:rPr>
                <a:t>: The users will be able to login and order food online through the system .the food will be delivered at their workplaces and the amount of the meal will be deducted from their monthly salary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b="1" dirty="0">
                  <a:solidFill>
                    <a:schemeClr val="bg1"/>
                  </a:solidFill>
                </a:rPr>
                <a:t>Canteen Manager</a:t>
              </a:r>
              <a:r>
                <a:rPr lang="en-US" dirty="0">
                  <a:solidFill>
                    <a:schemeClr val="bg1"/>
                  </a:solidFill>
                </a:rPr>
                <a:t>: The Canteen Manager should be able to view the orders take the inventory of all orders and get them cooked by the chef. The Manager should be able to request a delivery to the employee’s workstation </a:t>
              </a:r>
            </a:p>
            <a:p>
              <a:endParaRPr lang="en-US" dirty="0">
                <a:solidFill>
                  <a:schemeClr val="bg1"/>
                </a:solidFill>
              </a:endParaRPr>
            </a:p>
            <a:p>
              <a:pPr marL="285750" indent="-285750">
                <a:buFont typeface="Arial" panose="020B0604020202020204" pitchFamily="34" charset="0"/>
                <a:buChar char="•"/>
              </a:pPr>
              <a:r>
                <a:rPr lang="en-US" b="1" dirty="0">
                  <a:solidFill>
                    <a:schemeClr val="bg1"/>
                  </a:solidFill>
                </a:rPr>
                <a:t>Meal delivery person</a:t>
              </a:r>
              <a:r>
                <a:rPr lang="en-US" dirty="0">
                  <a:solidFill>
                    <a:schemeClr val="bg1"/>
                  </a:solidFill>
                </a:rPr>
                <a:t>: After Successful Delivery of the meal the delivery of the meal the delivery boy should be able to close online customer order</a:t>
              </a:r>
            </a:p>
            <a:p>
              <a:pPr marL="285750" indent="-285750">
                <a:buFont typeface="Arial" panose="020B0604020202020204" pitchFamily="34" charset="0"/>
                <a:buChar char="•"/>
              </a:pPr>
              <a:r>
                <a:rPr lang="en-US" b="1" dirty="0">
                  <a:solidFill>
                    <a:schemeClr val="bg1"/>
                  </a:solidFill>
                </a:rPr>
                <a:t>Payroll team : </a:t>
              </a:r>
              <a:r>
                <a:rPr lang="en-US" dirty="0">
                  <a:solidFill>
                    <a:schemeClr val="bg1"/>
                  </a:solidFill>
                </a:rPr>
                <a:t>the Team need to calculate the total number of dishes ordered by each employee and shall deduct Money from the employee’s salary </a:t>
              </a:r>
            </a:p>
          </p:txBody>
        </p:sp>
      </p:grpSp>
      <p:pic>
        <p:nvPicPr>
          <p:cNvPr id="10" name="Picture Placeholder 3">
            <a:extLst>
              <a:ext uri="{FF2B5EF4-FFF2-40B4-BE49-F238E27FC236}">
                <a16:creationId xmlns:a16="http://schemas.microsoft.com/office/drawing/2014/main" id="{76121FE5-C0F8-45B3-93BD-BDEB4A4EF7EF}"/>
              </a:ext>
            </a:extLst>
          </p:cNvPr>
          <p:cNvPicPr>
            <a:picLocks noChangeAspect="1"/>
          </p:cNvPicPr>
          <p:nvPr/>
        </p:nvPicPr>
        <p:blipFill>
          <a:blip r:embed="rId2">
            <a:extLst>
              <a:ext uri="{28A0092B-C50C-407E-A947-70E740481C1C}">
                <a14:useLocalDpi xmlns:a14="http://schemas.microsoft.com/office/drawing/2010/main" val="0"/>
              </a:ext>
            </a:extLst>
          </a:blip>
          <a:srcRect t="22" b="22"/>
          <a:stretch>
            <a:fillRect/>
          </a:stretch>
        </p:blipFill>
        <p:spPr>
          <a:xfrm>
            <a:off x="0" y="6858000"/>
            <a:ext cx="12192000" cy="6858000"/>
          </a:xfrm>
          <a:prstGeom prst="rect">
            <a:avLst/>
          </a:prstGeom>
        </p:spPr>
      </p:pic>
      <p:sp>
        <p:nvSpPr>
          <p:cNvPr id="13" name="TextBox 12">
            <a:extLst>
              <a:ext uri="{FF2B5EF4-FFF2-40B4-BE49-F238E27FC236}">
                <a16:creationId xmlns:a16="http://schemas.microsoft.com/office/drawing/2014/main" id="{94F9B908-7B27-4C1F-A67B-8E0597B719D7}"/>
              </a:ext>
            </a:extLst>
          </p:cNvPr>
          <p:cNvSpPr txBox="1"/>
          <p:nvPr/>
        </p:nvSpPr>
        <p:spPr>
          <a:xfrm>
            <a:off x="723900" y="1009650"/>
            <a:ext cx="11201400" cy="5355312"/>
          </a:xfrm>
          <a:prstGeom prst="rect">
            <a:avLst/>
          </a:prstGeom>
          <a:noFill/>
        </p:spPr>
        <p:txBody>
          <a:bodyPr wrap="square" rtlCol="0">
            <a:spAutoFit/>
          </a:bodyPr>
          <a:lstStyle/>
          <a:p>
            <a:r>
              <a:rPr lang="en-US" b="1" dirty="0">
                <a:solidFill>
                  <a:schemeClr val="bg1"/>
                </a:solidFill>
              </a:rPr>
              <a:t>Solution Requirements:</a:t>
            </a:r>
          </a:p>
          <a:p>
            <a:endParaRPr lang="en-US" dirty="0">
              <a:solidFill>
                <a:schemeClr val="bg1"/>
              </a:solidFill>
            </a:endParaRPr>
          </a:p>
          <a:p>
            <a:endParaRPr lang="en-US" dirty="0">
              <a:solidFill>
                <a:schemeClr val="bg1"/>
              </a:solidFill>
            </a:endParaRPr>
          </a:p>
          <a:p>
            <a:r>
              <a:rPr lang="en-US" b="1" dirty="0">
                <a:solidFill>
                  <a:schemeClr val="bg1"/>
                </a:solidFill>
              </a:rPr>
              <a:t>Functional Requirements</a:t>
            </a:r>
            <a:r>
              <a:rPr lang="en-US" dirty="0">
                <a:solidFill>
                  <a:schemeClr val="bg1"/>
                </a:solidFill>
              </a:rPr>
              <a:t>:</a:t>
            </a:r>
          </a:p>
          <a:p>
            <a:r>
              <a:rPr lang="en-US" dirty="0">
                <a:solidFill>
                  <a:schemeClr val="bg1"/>
                </a:solidFill>
              </a:rPr>
              <a:t> An online Web Portal or mobile application is required to be developed to automate canteen food delivery system. The system will be created and Maintained on java as its requires very little maintenance to be done on the code.</a:t>
            </a:r>
          </a:p>
          <a:p>
            <a:endParaRPr lang="en-US" dirty="0">
              <a:solidFill>
                <a:schemeClr val="bg1"/>
              </a:solidFill>
            </a:endParaRPr>
          </a:p>
          <a:p>
            <a:r>
              <a:rPr lang="en-US" dirty="0">
                <a:solidFill>
                  <a:schemeClr val="bg1"/>
                </a:solidFill>
              </a:rPr>
              <a:t>Non-Functional Requirements:</a:t>
            </a:r>
          </a:p>
          <a:p>
            <a:r>
              <a:rPr lang="en-US" dirty="0">
                <a:solidFill>
                  <a:schemeClr val="bg1"/>
                </a:solidFill>
              </a:rPr>
              <a:t>This Canteen ordering system is required to support a volume of 1500 Employee ordering.so the web pages should be lights and render fast .The system should be scalable, Self-explanatory and user –friendly.</a:t>
            </a:r>
          </a:p>
          <a:p>
            <a:endParaRPr lang="en-US" dirty="0">
              <a:solidFill>
                <a:schemeClr val="bg1"/>
              </a:solidFill>
            </a:endParaRPr>
          </a:p>
          <a:p>
            <a:endParaRPr lang="en-US" dirty="0">
              <a:solidFill>
                <a:schemeClr val="bg1"/>
              </a:solidFill>
            </a:endParaRPr>
          </a:p>
          <a:p>
            <a:r>
              <a:rPr lang="en-US" b="1" dirty="0">
                <a:solidFill>
                  <a:schemeClr val="bg1"/>
                </a:solidFill>
              </a:rPr>
              <a:t>Transition Requirements : </a:t>
            </a:r>
          </a:p>
          <a:p>
            <a:endParaRPr lang="en-US" b="1" dirty="0">
              <a:solidFill>
                <a:schemeClr val="bg1"/>
              </a:solidFill>
            </a:endParaRPr>
          </a:p>
          <a:p>
            <a:r>
              <a:rPr lang="en-US" dirty="0">
                <a:solidFill>
                  <a:schemeClr val="bg1"/>
                </a:solidFill>
              </a:rPr>
              <a:t>The user of the system should be trained enough to use it efficiently. A Helpdesk Team can be assist in case any errors or problems are faced by the user while using the system</a:t>
            </a:r>
          </a:p>
          <a:p>
            <a:endParaRPr lang="en-US" dirty="0">
              <a:solidFill>
                <a:schemeClr val="bg1"/>
              </a:solidFill>
            </a:endParaRP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3727582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D8ACBC1-F763-492C-AC91-76C6589C8D1F}"/>
              </a:ext>
            </a:extLst>
          </p:cNvPr>
          <p:cNvSpPr/>
          <p:nvPr/>
        </p:nvSpPr>
        <p:spPr>
          <a:xfrm>
            <a:off x="0" y="0"/>
            <a:ext cx="12192000" cy="6858000"/>
          </a:xfrm>
          <a:prstGeom prst="rect">
            <a:avLst/>
          </a:prstGeom>
          <a:solidFill>
            <a:srgbClr val="332E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2D964440-E3B6-4C97-82F8-037ECE3A146A}"/>
              </a:ext>
            </a:extLst>
          </p:cNvPr>
          <p:cNvGrpSpPr/>
          <p:nvPr/>
        </p:nvGrpSpPr>
        <p:grpSpPr>
          <a:xfrm>
            <a:off x="203200" y="363929"/>
            <a:ext cx="11988800" cy="6218871"/>
            <a:chOff x="203200" y="540910"/>
            <a:chExt cx="11988800" cy="6554913"/>
          </a:xfrm>
        </p:grpSpPr>
        <p:sp>
          <p:nvSpPr>
            <p:cNvPr id="5" name="TextBox 4">
              <a:extLst>
                <a:ext uri="{FF2B5EF4-FFF2-40B4-BE49-F238E27FC236}">
                  <a16:creationId xmlns:a16="http://schemas.microsoft.com/office/drawing/2014/main" id="{37A83903-D8E3-4F6C-AC2C-9F9E6D91AAC5}"/>
                </a:ext>
              </a:extLst>
            </p:cNvPr>
            <p:cNvSpPr txBox="1"/>
            <p:nvPr/>
          </p:nvSpPr>
          <p:spPr>
            <a:xfrm>
              <a:off x="435429" y="2456795"/>
              <a:ext cx="11321143" cy="4639028"/>
            </a:xfrm>
            <a:prstGeom prst="rect">
              <a:avLst/>
            </a:prstGeom>
            <a:noFill/>
          </p:spPr>
          <p:txBody>
            <a:bodyPr wrap="square" rtlCol="0">
              <a:spAutoFit/>
            </a:bodyPr>
            <a:lstStyle/>
            <a:p>
              <a:r>
                <a:rPr lang="en-US" sz="2800" dirty="0">
                  <a:solidFill>
                    <a:schemeClr val="bg1"/>
                  </a:solidFill>
                </a:rPr>
                <a:t>Responsible : The Person Who will be Performing The Work on the Task </a:t>
              </a:r>
            </a:p>
            <a:p>
              <a:endParaRPr lang="en-US" sz="2800" dirty="0">
                <a:solidFill>
                  <a:schemeClr val="bg1"/>
                </a:solidFill>
              </a:endParaRPr>
            </a:p>
            <a:p>
              <a:r>
                <a:rPr lang="en-US" sz="2800" dirty="0">
                  <a:solidFill>
                    <a:schemeClr val="bg1"/>
                  </a:solidFill>
                </a:rPr>
                <a:t>Accountable : The People Who is Ultimately Held Accountable For Successful Completion of the task  and is the Decision maker.</a:t>
              </a:r>
            </a:p>
            <a:p>
              <a:endParaRPr lang="en-US" sz="2800" dirty="0">
                <a:solidFill>
                  <a:schemeClr val="bg1"/>
                </a:solidFill>
              </a:endParaRPr>
            </a:p>
            <a:p>
              <a:r>
                <a:rPr lang="en-US" sz="2800" dirty="0">
                  <a:solidFill>
                    <a:schemeClr val="bg1"/>
                  </a:solidFill>
                </a:rPr>
                <a:t>Consulted: The Stakeholder or Stakeholder group who will be asked to provide an option or information about the task </a:t>
              </a:r>
            </a:p>
            <a:p>
              <a:endParaRPr lang="en-US" sz="2800" dirty="0">
                <a:solidFill>
                  <a:schemeClr val="bg1"/>
                </a:solidFill>
              </a:endParaRPr>
            </a:p>
            <a:p>
              <a:r>
                <a:rPr lang="en-US" sz="2800" dirty="0">
                  <a:solidFill>
                    <a:schemeClr val="bg1"/>
                  </a:solidFill>
                </a:rPr>
                <a:t>Informed : A Stakeholder or Stakeholder group that is kept up to date on the task and notified of its outcome </a:t>
              </a:r>
            </a:p>
          </p:txBody>
        </p:sp>
        <p:sp>
          <p:nvSpPr>
            <p:cNvPr id="3" name="TextBox 2">
              <a:extLst>
                <a:ext uri="{FF2B5EF4-FFF2-40B4-BE49-F238E27FC236}">
                  <a16:creationId xmlns:a16="http://schemas.microsoft.com/office/drawing/2014/main" id="{3C64683D-26ED-4030-9987-74C658E901A8}"/>
                </a:ext>
              </a:extLst>
            </p:cNvPr>
            <p:cNvSpPr txBox="1"/>
            <p:nvPr/>
          </p:nvSpPr>
          <p:spPr>
            <a:xfrm>
              <a:off x="203200" y="540910"/>
              <a:ext cx="11988800" cy="648815"/>
            </a:xfrm>
            <a:prstGeom prst="rect">
              <a:avLst/>
            </a:prstGeom>
            <a:noFill/>
          </p:spPr>
          <p:txBody>
            <a:bodyPr wrap="square" rtlCol="0">
              <a:spAutoFit/>
            </a:bodyPr>
            <a:lstStyle/>
            <a:p>
              <a:r>
                <a:rPr lang="en-US" sz="3400" dirty="0">
                  <a:solidFill>
                    <a:schemeClr val="bg1"/>
                  </a:solidFill>
                </a:rPr>
                <a:t>TASK 01: Identifying Stakeholders – Create a list of Stakeholders </a:t>
              </a:r>
            </a:p>
          </p:txBody>
        </p:sp>
        <p:sp>
          <p:nvSpPr>
            <p:cNvPr id="4" name="TextBox 3">
              <a:extLst>
                <a:ext uri="{FF2B5EF4-FFF2-40B4-BE49-F238E27FC236}">
                  <a16:creationId xmlns:a16="http://schemas.microsoft.com/office/drawing/2014/main" id="{EAFE930F-32DC-4A28-B70F-8DEDA9F3C93D}"/>
                </a:ext>
              </a:extLst>
            </p:cNvPr>
            <p:cNvSpPr txBox="1"/>
            <p:nvPr/>
          </p:nvSpPr>
          <p:spPr>
            <a:xfrm>
              <a:off x="965200" y="1673023"/>
              <a:ext cx="10261600" cy="421730"/>
            </a:xfrm>
            <a:prstGeom prst="rect">
              <a:avLst/>
            </a:prstGeom>
            <a:noFill/>
          </p:spPr>
          <p:txBody>
            <a:bodyPr wrap="square" rtlCol="0">
              <a:spAutoFit/>
            </a:bodyPr>
            <a:lstStyle/>
            <a:p>
              <a:r>
                <a:rPr lang="en-US" sz="2000" dirty="0">
                  <a:solidFill>
                    <a:schemeClr val="bg1"/>
                  </a:solidFill>
                </a:rPr>
                <a:t>RACI Matrix is used for identifying the responsibility of each stakeholders involved in the process.</a:t>
              </a:r>
            </a:p>
          </p:txBody>
        </p:sp>
      </p:grpSp>
      <p:sp>
        <p:nvSpPr>
          <p:cNvPr id="8" name="Rectangle 7">
            <a:extLst>
              <a:ext uri="{FF2B5EF4-FFF2-40B4-BE49-F238E27FC236}">
                <a16:creationId xmlns:a16="http://schemas.microsoft.com/office/drawing/2014/main" id="{BD8160EA-2335-4B95-8DD4-8E3C4CEDB94D}"/>
              </a:ext>
            </a:extLst>
          </p:cNvPr>
          <p:cNvSpPr/>
          <p:nvPr/>
        </p:nvSpPr>
        <p:spPr>
          <a:xfrm>
            <a:off x="0" y="6858000"/>
            <a:ext cx="12192000" cy="6858000"/>
          </a:xfrm>
          <a:prstGeom prst="rect">
            <a:avLst/>
          </a:prstGeom>
          <a:solidFill>
            <a:srgbClr val="F2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Table 9">
            <a:extLst>
              <a:ext uri="{FF2B5EF4-FFF2-40B4-BE49-F238E27FC236}">
                <a16:creationId xmlns:a16="http://schemas.microsoft.com/office/drawing/2014/main" id="{48026483-FC13-4B1C-BA03-72A55EA34418}"/>
              </a:ext>
            </a:extLst>
          </p:cNvPr>
          <p:cNvGraphicFramePr>
            <a:graphicFrameLocks noGrp="1"/>
          </p:cNvGraphicFramePr>
          <p:nvPr>
            <p:extLst>
              <p:ext uri="{D42A27DB-BD31-4B8C-83A1-F6EECF244321}">
                <p14:modId xmlns:p14="http://schemas.microsoft.com/office/powerpoint/2010/main" val="512015871"/>
              </p:ext>
            </p:extLst>
          </p:nvPr>
        </p:nvGraphicFramePr>
        <p:xfrm>
          <a:off x="522514" y="7122886"/>
          <a:ext cx="10996386" cy="6123715"/>
        </p:xfrm>
        <a:graphic>
          <a:graphicData uri="http://schemas.openxmlformats.org/drawingml/2006/table">
            <a:tbl>
              <a:tblPr firstRow="1" bandRow="1">
                <a:tableStyleId>{5202B0CA-FC54-4496-8BCA-5EF66A818D29}</a:tableStyleId>
              </a:tblPr>
              <a:tblGrid>
                <a:gridCol w="2187666">
                  <a:extLst>
                    <a:ext uri="{9D8B030D-6E8A-4147-A177-3AD203B41FA5}">
                      <a16:colId xmlns:a16="http://schemas.microsoft.com/office/drawing/2014/main" val="1576224343"/>
                    </a:ext>
                  </a:extLst>
                </a:gridCol>
                <a:gridCol w="2202180">
                  <a:extLst>
                    <a:ext uri="{9D8B030D-6E8A-4147-A177-3AD203B41FA5}">
                      <a16:colId xmlns:a16="http://schemas.microsoft.com/office/drawing/2014/main" val="2947742489"/>
                    </a:ext>
                  </a:extLst>
                </a:gridCol>
                <a:gridCol w="2202180">
                  <a:extLst>
                    <a:ext uri="{9D8B030D-6E8A-4147-A177-3AD203B41FA5}">
                      <a16:colId xmlns:a16="http://schemas.microsoft.com/office/drawing/2014/main" val="4200687331"/>
                    </a:ext>
                  </a:extLst>
                </a:gridCol>
                <a:gridCol w="2202180">
                  <a:extLst>
                    <a:ext uri="{9D8B030D-6E8A-4147-A177-3AD203B41FA5}">
                      <a16:colId xmlns:a16="http://schemas.microsoft.com/office/drawing/2014/main" val="3484201018"/>
                    </a:ext>
                  </a:extLst>
                </a:gridCol>
                <a:gridCol w="2202180">
                  <a:extLst>
                    <a:ext uri="{9D8B030D-6E8A-4147-A177-3AD203B41FA5}">
                      <a16:colId xmlns:a16="http://schemas.microsoft.com/office/drawing/2014/main" val="4011905943"/>
                    </a:ext>
                  </a:extLst>
                </a:gridCol>
              </a:tblGrid>
              <a:tr h="471055">
                <a:tc>
                  <a:txBody>
                    <a:bodyPr/>
                    <a:lstStyle/>
                    <a:p>
                      <a:r>
                        <a:rPr lang="en-US" dirty="0"/>
                        <a:t>STAKEHOLDERS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Responsible (R)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r>
                        <a:rPr lang="en-US" dirty="0"/>
                        <a:t>Accountable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tc>
                  <a:txBody>
                    <a:bodyPr/>
                    <a:lstStyle/>
                    <a:p>
                      <a:r>
                        <a:rPr lang="en-US" dirty="0"/>
                        <a:t> Consulted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r>
                        <a:rPr lang="en-US" dirty="0"/>
                        <a:t>Informed (I)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DCA2"/>
                    </a:solidFill>
                  </a:tcPr>
                </a:tc>
                <a:extLst>
                  <a:ext uri="{0D108BD9-81ED-4DB2-BD59-A6C34878D82A}">
                    <a16:rowId xmlns:a16="http://schemas.microsoft.com/office/drawing/2014/main" val="361783962"/>
                  </a:ext>
                </a:extLst>
              </a:tr>
              <a:tr h="471055">
                <a:tc>
                  <a:txBody>
                    <a:bodyPr/>
                    <a:lstStyle/>
                    <a:p>
                      <a:r>
                        <a:rPr lang="en-US" dirty="0"/>
                        <a:t>Business analyst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31549910"/>
                  </a:ext>
                </a:extLst>
              </a:tr>
              <a:tr h="471055">
                <a:tc>
                  <a:txBody>
                    <a:bodyPr/>
                    <a:lstStyle/>
                    <a:p>
                      <a:r>
                        <a:rPr lang="en-US" dirty="0"/>
                        <a:t>Supplier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r>
                        <a:rPr lang="en-US"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55A1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1488164"/>
                  </a:ext>
                </a:extLst>
              </a:tr>
              <a:tr h="471055">
                <a:tc>
                  <a:txBody>
                    <a:bodyPr/>
                    <a:lstStyle/>
                    <a:p>
                      <a:r>
                        <a:rPr lang="en-US" dirty="0"/>
                        <a:t>Project Manager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FAADC"/>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40860958"/>
                  </a:ext>
                </a:extLst>
              </a:tr>
              <a:tr h="471055">
                <a:tc>
                  <a:txBody>
                    <a:bodyPr/>
                    <a:lstStyle/>
                    <a:p>
                      <a:r>
                        <a:rPr lang="en-US" dirty="0"/>
                        <a:t>Implementation SME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FAADC"/>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9794626"/>
                  </a:ext>
                </a:extLst>
              </a:tr>
              <a:tr h="471055">
                <a:tc>
                  <a:txBody>
                    <a:bodyPr/>
                    <a:lstStyle/>
                    <a:p>
                      <a:r>
                        <a:rPr lang="en-US" dirty="0"/>
                        <a:t>Operational IT Team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7228718"/>
                  </a:ext>
                </a:extLst>
              </a:tr>
              <a:tr h="471055">
                <a:tc>
                  <a:txBody>
                    <a:bodyPr/>
                    <a:lstStyle/>
                    <a:p>
                      <a:r>
                        <a:rPr lang="en-US" dirty="0"/>
                        <a:t>Testers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4366817"/>
                  </a:ext>
                </a:extLst>
              </a:tr>
              <a:tr h="471055">
                <a:tc>
                  <a:txBody>
                    <a:bodyPr/>
                    <a:lstStyle/>
                    <a:p>
                      <a:r>
                        <a:rPr lang="en-US" dirty="0"/>
                        <a:t>Inventory Manager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1686875"/>
                  </a:ext>
                </a:extLst>
              </a:tr>
              <a:tr h="471055">
                <a:tc>
                  <a:txBody>
                    <a:bodyPr/>
                    <a:lstStyle/>
                    <a:p>
                      <a:r>
                        <a:rPr lang="en-US" dirty="0"/>
                        <a:t>Chef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79443016"/>
                  </a:ext>
                </a:extLst>
              </a:tr>
              <a:tr h="471055">
                <a:tc>
                  <a:txBody>
                    <a:bodyPr/>
                    <a:lstStyle/>
                    <a:p>
                      <a:r>
                        <a:rPr lang="en-US" dirty="0"/>
                        <a:t>Canteen Manager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3158106"/>
                  </a:ext>
                </a:extLst>
              </a:tr>
              <a:tr h="471055">
                <a:tc>
                  <a:txBody>
                    <a:bodyPr/>
                    <a:lstStyle/>
                    <a:p>
                      <a:r>
                        <a:rPr lang="en-US" dirty="0"/>
                        <a:t>Employees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DCA2"/>
                    </a:solidFill>
                  </a:tcPr>
                </a:tc>
                <a:extLst>
                  <a:ext uri="{0D108BD9-81ED-4DB2-BD59-A6C34878D82A}">
                    <a16:rowId xmlns:a16="http://schemas.microsoft.com/office/drawing/2014/main" val="2028832273"/>
                  </a:ext>
                </a:extLst>
              </a:tr>
              <a:tr h="471055">
                <a:tc>
                  <a:txBody>
                    <a:bodyPr/>
                    <a:lstStyle/>
                    <a:p>
                      <a:r>
                        <a:rPr lang="en-US" dirty="0"/>
                        <a:t>Meal Deliverer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82650973"/>
                  </a:ext>
                </a:extLst>
              </a:tr>
              <a:tr h="471055">
                <a:tc>
                  <a:txBody>
                    <a:bodyPr/>
                    <a:lstStyle/>
                    <a:p>
                      <a:r>
                        <a:rPr lang="en-US" dirty="0"/>
                        <a:t>Payroll Team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DCA2"/>
                    </a:solidFill>
                  </a:tcPr>
                </a:tc>
                <a:extLst>
                  <a:ext uri="{0D108BD9-81ED-4DB2-BD59-A6C34878D82A}">
                    <a16:rowId xmlns:a16="http://schemas.microsoft.com/office/drawing/2014/main" val="3623894077"/>
                  </a:ext>
                </a:extLst>
              </a:tr>
            </a:tbl>
          </a:graphicData>
        </a:graphic>
      </p:graphicFrame>
      <p:cxnSp>
        <p:nvCxnSpPr>
          <p:cNvPr id="11" name="Straight Connector 10">
            <a:extLst>
              <a:ext uri="{FF2B5EF4-FFF2-40B4-BE49-F238E27FC236}">
                <a16:creationId xmlns:a16="http://schemas.microsoft.com/office/drawing/2014/main" id="{EDA6AFC8-D989-44D6-A9C4-39B47B98B4A8}"/>
              </a:ext>
            </a:extLst>
          </p:cNvPr>
          <p:cNvCxnSpPr/>
          <p:nvPr/>
        </p:nvCxnSpPr>
        <p:spPr>
          <a:xfrm>
            <a:off x="537029" y="8055429"/>
            <a:ext cx="11001828"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72998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D8ACBC1-F763-492C-AC91-76C6589C8D1F}"/>
              </a:ext>
            </a:extLst>
          </p:cNvPr>
          <p:cNvSpPr/>
          <p:nvPr/>
        </p:nvSpPr>
        <p:spPr>
          <a:xfrm>
            <a:off x="0" y="0"/>
            <a:ext cx="12192000" cy="6858000"/>
          </a:xfrm>
          <a:prstGeom prst="rect">
            <a:avLst/>
          </a:prstGeom>
          <a:solidFill>
            <a:srgbClr val="332E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2D964440-E3B6-4C97-82F8-037ECE3A146A}"/>
              </a:ext>
            </a:extLst>
          </p:cNvPr>
          <p:cNvGrpSpPr/>
          <p:nvPr/>
        </p:nvGrpSpPr>
        <p:grpSpPr>
          <a:xfrm>
            <a:off x="-12560300" y="540910"/>
            <a:ext cx="11988800" cy="6317090"/>
            <a:chOff x="203200" y="540910"/>
            <a:chExt cx="11988800" cy="6317090"/>
          </a:xfrm>
        </p:grpSpPr>
        <p:sp>
          <p:nvSpPr>
            <p:cNvPr id="5" name="TextBox 4">
              <a:extLst>
                <a:ext uri="{FF2B5EF4-FFF2-40B4-BE49-F238E27FC236}">
                  <a16:creationId xmlns:a16="http://schemas.microsoft.com/office/drawing/2014/main" id="{37A83903-D8E3-4F6C-AC2C-9F9E6D91AAC5}"/>
                </a:ext>
              </a:extLst>
            </p:cNvPr>
            <p:cNvSpPr txBox="1"/>
            <p:nvPr/>
          </p:nvSpPr>
          <p:spPr>
            <a:xfrm>
              <a:off x="435429" y="2456795"/>
              <a:ext cx="11321143" cy="4401205"/>
            </a:xfrm>
            <a:prstGeom prst="rect">
              <a:avLst/>
            </a:prstGeom>
            <a:noFill/>
          </p:spPr>
          <p:txBody>
            <a:bodyPr wrap="square" rtlCol="0">
              <a:spAutoFit/>
            </a:bodyPr>
            <a:lstStyle/>
            <a:p>
              <a:r>
                <a:rPr lang="en-US" sz="2800" dirty="0"/>
                <a:t>Responsible : The Person Who will be Performing The Work on the Task </a:t>
              </a:r>
            </a:p>
            <a:p>
              <a:endParaRPr lang="en-US" sz="2800" dirty="0"/>
            </a:p>
            <a:p>
              <a:r>
                <a:rPr lang="en-US" sz="2800" dirty="0"/>
                <a:t>Accountable : The People Who is Ultimately Held Accountable For Successful Completion of the task  and is the Decision maker.</a:t>
              </a:r>
            </a:p>
            <a:p>
              <a:endParaRPr lang="en-US" sz="2800" dirty="0"/>
            </a:p>
            <a:p>
              <a:r>
                <a:rPr lang="en-US" sz="2800" dirty="0"/>
                <a:t>Consulted: The Stakeholder or Stakeholder group who will be asked to provide an option or information about the task </a:t>
              </a:r>
            </a:p>
            <a:p>
              <a:endParaRPr lang="en-US" sz="2800" dirty="0"/>
            </a:p>
            <a:p>
              <a:r>
                <a:rPr lang="en-US" sz="2800" dirty="0"/>
                <a:t>Informed : A Stakeholder or Stakeholder group that is kept up to date on the task and notified of its outcome </a:t>
              </a:r>
            </a:p>
          </p:txBody>
        </p:sp>
        <p:sp>
          <p:nvSpPr>
            <p:cNvPr id="3" name="TextBox 2">
              <a:extLst>
                <a:ext uri="{FF2B5EF4-FFF2-40B4-BE49-F238E27FC236}">
                  <a16:creationId xmlns:a16="http://schemas.microsoft.com/office/drawing/2014/main" id="{3C64683D-26ED-4030-9987-74C658E901A8}"/>
                </a:ext>
              </a:extLst>
            </p:cNvPr>
            <p:cNvSpPr txBox="1"/>
            <p:nvPr/>
          </p:nvSpPr>
          <p:spPr>
            <a:xfrm>
              <a:off x="203200" y="540910"/>
              <a:ext cx="11988800" cy="615553"/>
            </a:xfrm>
            <a:prstGeom prst="rect">
              <a:avLst/>
            </a:prstGeom>
            <a:noFill/>
          </p:spPr>
          <p:txBody>
            <a:bodyPr wrap="square" rtlCol="0">
              <a:spAutoFit/>
            </a:bodyPr>
            <a:lstStyle/>
            <a:p>
              <a:r>
                <a:rPr lang="en-US" sz="3400" dirty="0"/>
                <a:t>TASK 01: Identifying Stakeholders – Create a list of Stakeholders </a:t>
              </a:r>
            </a:p>
          </p:txBody>
        </p:sp>
        <p:sp>
          <p:nvSpPr>
            <p:cNvPr id="4" name="TextBox 3">
              <a:extLst>
                <a:ext uri="{FF2B5EF4-FFF2-40B4-BE49-F238E27FC236}">
                  <a16:creationId xmlns:a16="http://schemas.microsoft.com/office/drawing/2014/main" id="{EAFE930F-32DC-4A28-B70F-8DEDA9F3C93D}"/>
                </a:ext>
              </a:extLst>
            </p:cNvPr>
            <p:cNvSpPr txBox="1"/>
            <p:nvPr/>
          </p:nvSpPr>
          <p:spPr>
            <a:xfrm>
              <a:off x="965200" y="1673023"/>
              <a:ext cx="10261600" cy="400110"/>
            </a:xfrm>
            <a:prstGeom prst="rect">
              <a:avLst/>
            </a:prstGeom>
            <a:noFill/>
          </p:spPr>
          <p:txBody>
            <a:bodyPr wrap="square" rtlCol="0">
              <a:spAutoFit/>
            </a:bodyPr>
            <a:lstStyle/>
            <a:p>
              <a:r>
                <a:rPr lang="en-US" sz="2000" dirty="0"/>
                <a:t>RACI Matrix is used for identifying the responsibility of each stakeholders involved in the process.</a:t>
              </a:r>
            </a:p>
          </p:txBody>
        </p:sp>
      </p:grpSp>
      <p:sp>
        <p:nvSpPr>
          <p:cNvPr id="8" name="Rectangle 7">
            <a:extLst>
              <a:ext uri="{FF2B5EF4-FFF2-40B4-BE49-F238E27FC236}">
                <a16:creationId xmlns:a16="http://schemas.microsoft.com/office/drawing/2014/main" id="{BD8160EA-2335-4B95-8DD4-8E3C4CEDB94D}"/>
              </a:ext>
            </a:extLst>
          </p:cNvPr>
          <p:cNvSpPr/>
          <p:nvPr/>
        </p:nvSpPr>
        <p:spPr>
          <a:xfrm>
            <a:off x="0" y="6858000"/>
            <a:ext cx="12192000" cy="6858000"/>
          </a:xfrm>
          <a:prstGeom prst="rect">
            <a:avLst/>
          </a:prstGeom>
          <a:solidFill>
            <a:srgbClr val="F2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Table 9">
            <a:extLst>
              <a:ext uri="{FF2B5EF4-FFF2-40B4-BE49-F238E27FC236}">
                <a16:creationId xmlns:a16="http://schemas.microsoft.com/office/drawing/2014/main" id="{48026483-FC13-4B1C-BA03-72A55EA34418}"/>
              </a:ext>
            </a:extLst>
          </p:cNvPr>
          <p:cNvGraphicFramePr>
            <a:graphicFrameLocks noGrp="1"/>
          </p:cNvGraphicFramePr>
          <p:nvPr>
            <p:extLst>
              <p:ext uri="{D42A27DB-BD31-4B8C-83A1-F6EECF244321}">
                <p14:modId xmlns:p14="http://schemas.microsoft.com/office/powerpoint/2010/main" val="895162162"/>
              </p:ext>
            </p:extLst>
          </p:nvPr>
        </p:nvGraphicFramePr>
        <p:xfrm>
          <a:off x="522514" y="341086"/>
          <a:ext cx="10996386" cy="6236364"/>
        </p:xfrm>
        <a:graphic>
          <a:graphicData uri="http://schemas.openxmlformats.org/drawingml/2006/table">
            <a:tbl>
              <a:tblPr firstRow="1" bandRow="1">
                <a:tableStyleId>{5202B0CA-FC54-4496-8BCA-5EF66A818D29}</a:tableStyleId>
              </a:tblPr>
              <a:tblGrid>
                <a:gridCol w="2187666">
                  <a:extLst>
                    <a:ext uri="{9D8B030D-6E8A-4147-A177-3AD203B41FA5}">
                      <a16:colId xmlns:a16="http://schemas.microsoft.com/office/drawing/2014/main" val="1576224343"/>
                    </a:ext>
                  </a:extLst>
                </a:gridCol>
                <a:gridCol w="2202180">
                  <a:extLst>
                    <a:ext uri="{9D8B030D-6E8A-4147-A177-3AD203B41FA5}">
                      <a16:colId xmlns:a16="http://schemas.microsoft.com/office/drawing/2014/main" val="2947742489"/>
                    </a:ext>
                  </a:extLst>
                </a:gridCol>
                <a:gridCol w="2202180">
                  <a:extLst>
                    <a:ext uri="{9D8B030D-6E8A-4147-A177-3AD203B41FA5}">
                      <a16:colId xmlns:a16="http://schemas.microsoft.com/office/drawing/2014/main" val="4200687331"/>
                    </a:ext>
                  </a:extLst>
                </a:gridCol>
                <a:gridCol w="2202180">
                  <a:extLst>
                    <a:ext uri="{9D8B030D-6E8A-4147-A177-3AD203B41FA5}">
                      <a16:colId xmlns:a16="http://schemas.microsoft.com/office/drawing/2014/main" val="3484201018"/>
                    </a:ext>
                  </a:extLst>
                </a:gridCol>
                <a:gridCol w="2202180">
                  <a:extLst>
                    <a:ext uri="{9D8B030D-6E8A-4147-A177-3AD203B41FA5}">
                      <a16:colId xmlns:a16="http://schemas.microsoft.com/office/drawing/2014/main" val="4011905943"/>
                    </a:ext>
                  </a:extLst>
                </a:gridCol>
              </a:tblGrid>
              <a:tr h="471055">
                <a:tc>
                  <a:txBody>
                    <a:bodyPr/>
                    <a:lstStyle/>
                    <a:p>
                      <a:r>
                        <a:rPr lang="en-US" dirty="0"/>
                        <a:t>STAKEHOLDERS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BFBF"/>
                    </a:solidFill>
                  </a:tcPr>
                </a:tc>
                <a:tc>
                  <a:txBody>
                    <a:bodyPr/>
                    <a:lstStyle/>
                    <a:p>
                      <a:r>
                        <a:rPr lang="en-US" dirty="0"/>
                        <a:t>Responsible (R)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r>
                        <a:rPr lang="en-US" dirty="0"/>
                        <a:t>Accountable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tc>
                  <a:txBody>
                    <a:bodyPr/>
                    <a:lstStyle/>
                    <a:p>
                      <a:r>
                        <a:rPr lang="en-US" dirty="0"/>
                        <a:t> Consulted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r>
                        <a:rPr lang="en-US" dirty="0"/>
                        <a:t>Informed (I)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DCA2"/>
                    </a:solidFill>
                  </a:tcPr>
                </a:tc>
                <a:extLst>
                  <a:ext uri="{0D108BD9-81ED-4DB2-BD59-A6C34878D82A}">
                    <a16:rowId xmlns:a16="http://schemas.microsoft.com/office/drawing/2014/main" val="361783962"/>
                  </a:ext>
                </a:extLst>
              </a:tr>
              <a:tr h="471055">
                <a:tc>
                  <a:txBody>
                    <a:bodyPr/>
                    <a:lstStyle/>
                    <a:p>
                      <a:r>
                        <a:rPr lang="en-US" dirty="0"/>
                        <a:t>Business analyst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31549910"/>
                  </a:ext>
                </a:extLst>
              </a:tr>
              <a:tr h="583704">
                <a:tc>
                  <a:txBody>
                    <a:bodyPr/>
                    <a:lstStyle/>
                    <a:p>
                      <a:r>
                        <a:rPr lang="en-US" dirty="0"/>
                        <a:t>Supplier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r>
                        <a:rPr lang="en-US"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55A1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1488164"/>
                  </a:ext>
                </a:extLst>
              </a:tr>
              <a:tr h="471055">
                <a:tc>
                  <a:txBody>
                    <a:bodyPr/>
                    <a:lstStyle/>
                    <a:p>
                      <a:r>
                        <a:rPr lang="en-US" dirty="0"/>
                        <a:t>Project Manager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FAADC"/>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40860958"/>
                  </a:ext>
                </a:extLst>
              </a:tr>
              <a:tr h="471055">
                <a:tc>
                  <a:txBody>
                    <a:bodyPr/>
                    <a:lstStyle/>
                    <a:p>
                      <a:r>
                        <a:rPr lang="en-US" dirty="0"/>
                        <a:t>Implementation SME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FAADC"/>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9794626"/>
                  </a:ext>
                </a:extLst>
              </a:tr>
              <a:tr h="471055">
                <a:tc>
                  <a:txBody>
                    <a:bodyPr/>
                    <a:lstStyle/>
                    <a:p>
                      <a:r>
                        <a:rPr lang="en-US" dirty="0"/>
                        <a:t>Operational IT Team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7228718"/>
                  </a:ext>
                </a:extLst>
              </a:tr>
              <a:tr h="471055">
                <a:tc>
                  <a:txBody>
                    <a:bodyPr/>
                    <a:lstStyle/>
                    <a:p>
                      <a:r>
                        <a:rPr lang="en-US" dirty="0"/>
                        <a:t>Testers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4366817"/>
                  </a:ext>
                </a:extLst>
              </a:tr>
              <a:tr h="471055">
                <a:tc>
                  <a:txBody>
                    <a:bodyPr/>
                    <a:lstStyle/>
                    <a:p>
                      <a:r>
                        <a:rPr lang="en-US" dirty="0"/>
                        <a:t>Inventory Manager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1686875"/>
                  </a:ext>
                </a:extLst>
              </a:tr>
              <a:tr h="471055">
                <a:tc>
                  <a:txBody>
                    <a:bodyPr/>
                    <a:lstStyle/>
                    <a:p>
                      <a:r>
                        <a:rPr lang="en-US" dirty="0"/>
                        <a:t>Chef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79443016"/>
                  </a:ext>
                </a:extLst>
              </a:tr>
              <a:tr h="471055">
                <a:tc>
                  <a:txBody>
                    <a:bodyPr/>
                    <a:lstStyle/>
                    <a:p>
                      <a:r>
                        <a:rPr lang="en-US" dirty="0"/>
                        <a:t>Canteen Manager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3158106"/>
                  </a:ext>
                </a:extLst>
              </a:tr>
              <a:tr h="471055">
                <a:tc>
                  <a:txBody>
                    <a:bodyPr/>
                    <a:lstStyle/>
                    <a:p>
                      <a:r>
                        <a:rPr lang="en-US" dirty="0"/>
                        <a:t>Employees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DCA2"/>
                    </a:solidFill>
                  </a:tcPr>
                </a:tc>
                <a:extLst>
                  <a:ext uri="{0D108BD9-81ED-4DB2-BD59-A6C34878D82A}">
                    <a16:rowId xmlns:a16="http://schemas.microsoft.com/office/drawing/2014/main" val="2028832273"/>
                  </a:ext>
                </a:extLst>
              </a:tr>
              <a:tr h="471055">
                <a:tc>
                  <a:txBody>
                    <a:bodyPr/>
                    <a:lstStyle/>
                    <a:p>
                      <a:r>
                        <a:rPr lang="en-US" dirty="0"/>
                        <a:t>Meal Deliverer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82650973"/>
                  </a:ext>
                </a:extLst>
              </a:tr>
              <a:tr h="471055">
                <a:tc>
                  <a:txBody>
                    <a:bodyPr/>
                    <a:lstStyle/>
                    <a:p>
                      <a:r>
                        <a:rPr lang="en-US" dirty="0"/>
                        <a:t>Payroll Team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CDCA2"/>
                    </a:solidFill>
                  </a:tcPr>
                </a:tc>
                <a:extLst>
                  <a:ext uri="{0D108BD9-81ED-4DB2-BD59-A6C34878D82A}">
                    <a16:rowId xmlns:a16="http://schemas.microsoft.com/office/drawing/2014/main" val="3623894077"/>
                  </a:ext>
                </a:extLst>
              </a:tr>
            </a:tbl>
          </a:graphicData>
        </a:graphic>
      </p:graphicFrame>
      <p:cxnSp>
        <p:nvCxnSpPr>
          <p:cNvPr id="11" name="Straight Connector 10">
            <a:extLst>
              <a:ext uri="{FF2B5EF4-FFF2-40B4-BE49-F238E27FC236}">
                <a16:creationId xmlns:a16="http://schemas.microsoft.com/office/drawing/2014/main" id="{EDA6AFC8-D989-44D6-A9C4-39B47B98B4A8}"/>
              </a:ext>
            </a:extLst>
          </p:cNvPr>
          <p:cNvCxnSpPr/>
          <p:nvPr/>
        </p:nvCxnSpPr>
        <p:spPr>
          <a:xfrm>
            <a:off x="537029" y="8055429"/>
            <a:ext cx="11001828"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999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4B6CE1-3A6D-4D2F-B784-03476FF115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3" y="0"/>
            <a:ext cx="12186577" cy="6858000"/>
          </a:xfrm>
          <a:prstGeom prst="rect">
            <a:avLst/>
          </a:prstGeom>
        </p:spPr>
      </p:pic>
      <p:pic>
        <p:nvPicPr>
          <p:cNvPr id="5" name="Picture 4">
            <a:extLst>
              <a:ext uri="{FF2B5EF4-FFF2-40B4-BE49-F238E27FC236}">
                <a16:creationId xmlns:a16="http://schemas.microsoft.com/office/drawing/2014/main" id="{DBE8DAFE-437D-43B9-B7C9-69D9CCAC444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4233" b="94709" l="9023" r="89850">
                        <a14:foregroundMark x1="29323" y1="6349" x2="29699" y2="9524"/>
                        <a14:foregroundMark x1="39474" y1="7937" x2="43233" y2="6878"/>
                        <a14:foregroundMark x1="65309" y1="4255" x2="65789" y2="4233"/>
                        <a14:foregroundMark x1="55263" y1="5291" x2="55263" y2="5291"/>
                        <a14:foregroundMark x1="57895" y1="6349" x2="58271" y2="5291"/>
                        <a14:foregroundMark x1="58271" y1="6349" x2="58271" y2="6349"/>
                        <a14:backgroundMark x1="58759" y1="3450" x2="65789" y2="3175"/>
                        <a14:backgroundMark x1="52256" y1="3704" x2="58663" y2="3454"/>
                        <a14:backgroundMark x1="25564" y1="89947" x2="45489" y2="93122"/>
                        <a14:backgroundMark x1="45489" y1="93122" x2="49248" y2="91534"/>
                        <a14:backgroundMark x1="49248" y1="84656" x2="48872" y2="92063"/>
                        <a14:backgroundMark x1="53383" y1="91534" x2="62030" y2="94180"/>
                        <a14:backgroundMark x1="26692" y1="80952" x2="20677" y2="88360"/>
                      </a14:backgroundRemoval>
                    </a14:imgEffect>
                  </a14:imgLayer>
                </a14:imgProps>
              </a:ext>
              <a:ext uri="{28A0092B-C50C-407E-A947-70E740481C1C}">
                <a14:useLocalDpi xmlns:a14="http://schemas.microsoft.com/office/drawing/2010/main" val="0"/>
              </a:ext>
            </a:extLst>
          </a:blip>
          <a:stretch>
            <a:fillRect/>
          </a:stretch>
        </p:blipFill>
        <p:spPr>
          <a:xfrm>
            <a:off x="1288812" y="0"/>
            <a:ext cx="10106833" cy="7181171"/>
          </a:xfrm>
          <a:prstGeom prst="rect">
            <a:avLst/>
          </a:prstGeom>
          <a:noFill/>
        </p:spPr>
      </p:pic>
      <p:sp>
        <p:nvSpPr>
          <p:cNvPr id="13" name="TextBox 12">
            <a:extLst>
              <a:ext uri="{FF2B5EF4-FFF2-40B4-BE49-F238E27FC236}">
                <a16:creationId xmlns:a16="http://schemas.microsoft.com/office/drawing/2014/main" id="{A143B3EE-39AF-4A35-83D2-E130AEACDED7}"/>
              </a:ext>
            </a:extLst>
          </p:cNvPr>
          <p:cNvSpPr txBox="1"/>
          <p:nvPr/>
        </p:nvSpPr>
        <p:spPr>
          <a:xfrm>
            <a:off x="688260" y="2133525"/>
            <a:ext cx="11010255" cy="3785652"/>
          </a:xfrm>
          <a:prstGeom prst="rect">
            <a:avLst/>
          </a:prstGeom>
          <a:solidFill>
            <a:srgbClr val="332E34">
              <a:alpha val="68000"/>
            </a:srgbClr>
          </a:solidFill>
        </p:spPr>
        <p:txBody>
          <a:bodyPr wrap="square">
            <a:spAutoFit/>
          </a:bodyPr>
          <a:lstStyle/>
          <a:p>
            <a:r>
              <a:rPr lang="en-US" sz="3000" dirty="0">
                <a:solidFill>
                  <a:schemeClr val="bg1"/>
                </a:solidFill>
                <a:latin typeface="Arial Rounded MT Bold" panose="020F0704030504030204" pitchFamily="34" charset="0"/>
              </a:rPr>
              <a:t>Unilever had around 1500 employees which were spread across 12 floors. They had 2 canteens to cater to these 1500 employees. Each canteen could seat around 150 employees at a time. Most employees would prefer to take their lunch between 12 noon to 1 pm. This led to a huge rush in the canteen during lunch hours resulting in employees wasting a lot of time waiting for tables to be vacant. </a:t>
            </a:r>
          </a:p>
        </p:txBody>
      </p:sp>
      <p:sp>
        <p:nvSpPr>
          <p:cNvPr id="6" name="TextBox 5">
            <a:extLst>
              <a:ext uri="{FF2B5EF4-FFF2-40B4-BE49-F238E27FC236}">
                <a16:creationId xmlns:a16="http://schemas.microsoft.com/office/drawing/2014/main" id="{1F6736FC-AF9E-471C-AF05-DBD6AF972C38}"/>
              </a:ext>
            </a:extLst>
          </p:cNvPr>
          <p:cNvSpPr txBox="1"/>
          <p:nvPr/>
        </p:nvSpPr>
        <p:spPr>
          <a:xfrm>
            <a:off x="2032001" y="362857"/>
            <a:ext cx="9318171" cy="707886"/>
          </a:xfrm>
          <a:prstGeom prst="rect">
            <a:avLst/>
          </a:prstGeom>
          <a:solidFill>
            <a:srgbClr val="332E34">
              <a:alpha val="64000"/>
            </a:srgbClr>
          </a:solidFill>
        </p:spPr>
        <p:txBody>
          <a:bodyPr wrap="square" rtlCol="0">
            <a:spAutoFit/>
          </a:bodyPr>
          <a:lstStyle/>
          <a:p>
            <a:r>
              <a:rPr lang="en-US" sz="4000" dirty="0">
                <a:solidFill>
                  <a:schemeClr val="bg1"/>
                </a:solidFill>
                <a:latin typeface="Arial Rounded MT Bold" panose="020F0704030504030204" pitchFamily="34" charset="0"/>
              </a:rPr>
              <a:t>Problem statement in this system</a:t>
            </a:r>
          </a:p>
        </p:txBody>
      </p:sp>
    </p:spTree>
    <p:extLst>
      <p:ext uri="{BB962C8B-B14F-4D97-AF65-F5344CB8AC3E}">
        <p14:creationId xmlns:p14="http://schemas.microsoft.com/office/powerpoint/2010/main" val="2030734894"/>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4B6CE1-3A6D-4D2F-B784-03476FF115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3" y="0"/>
            <a:ext cx="12186577" cy="6858000"/>
          </a:xfrm>
          <a:prstGeom prst="rect">
            <a:avLst/>
          </a:prstGeom>
        </p:spPr>
      </p:pic>
      <p:pic>
        <p:nvPicPr>
          <p:cNvPr id="5" name="Picture 4">
            <a:extLst>
              <a:ext uri="{FF2B5EF4-FFF2-40B4-BE49-F238E27FC236}">
                <a16:creationId xmlns:a16="http://schemas.microsoft.com/office/drawing/2014/main" id="{DBE8DAFE-437D-43B9-B7C9-69D9CCAC444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4233" b="94709" l="9023" r="89850">
                        <a14:foregroundMark x1="29323" y1="6349" x2="29699" y2="9524"/>
                        <a14:foregroundMark x1="39474" y1="7937" x2="43233" y2="6878"/>
                        <a14:foregroundMark x1="65309" y1="4255" x2="65789" y2="4233"/>
                        <a14:foregroundMark x1="55263" y1="5291" x2="55263" y2="5291"/>
                        <a14:foregroundMark x1="57895" y1="6349" x2="58271" y2="5291"/>
                        <a14:foregroundMark x1="58271" y1="6349" x2="58271" y2="6349"/>
                        <a14:backgroundMark x1="58759" y1="3450" x2="65789" y2="3175"/>
                        <a14:backgroundMark x1="52256" y1="3704" x2="58663" y2="3454"/>
                        <a14:backgroundMark x1="25564" y1="89947" x2="45489" y2="93122"/>
                        <a14:backgroundMark x1="45489" y1="93122" x2="49248" y2="91534"/>
                        <a14:backgroundMark x1="49248" y1="84656" x2="48872" y2="92063"/>
                        <a14:backgroundMark x1="53383" y1="91534" x2="62030" y2="94180"/>
                        <a14:backgroundMark x1="26692" y1="80952" x2="20677" y2="88360"/>
                      </a14:backgroundRemoval>
                    </a14:imgEffect>
                  </a14:imgLayer>
                </a14:imgProps>
              </a:ext>
              <a:ext uri="{28A0092B-C50C-407E-A947-70E740481C1C}">
                <a14:useLocalDpi xmlns:a14="http://schemas.microsoft.com/office/drawing/2010/main" val="0"/>
              </a:ext>
            </a:extLst>
          </a:blip>
          <a:stretch>
            <a:fillRect/>
          </a:stretch>
        </p:blipFill>
        <p:spPr>
          <a:xfrm>
            <a:off x="1288811" y="914400"/>
            <a:ext cx="10106833" cy="7181171"/>
          </a:xfrm>
          <a:prstGeom prst="rect">
            <a:avLst/>
          </a:prstGeom>
          <a:noFill/>
        </p:spPr>
      </p:pic>
      <p:sp>
        <p:nvSpPr>
          <p:cNvPr id="6" name="TextBox 5">
            <a:extLst>
              <a:ext uri="{FF2B5EF4-FFF2-40B4-BE49-F238E27FC236}">
                <a16:creationId xmlns:a16="http://schemas.microsoft.com/office/drawing/2014/main" id="{1F6736FC-AF9E-471C-AF05-DBD6AF972C38}"/>
              </a:ext>
            </a:extLst>
          </p:cNvPr>
          <p:cNvSpPr txBox="1"/>
          <p:nvPr/>
        </p:nvSpPr>
        <p:spPr>
          <a:xfrm>
            <a:off x="2032001" y="362857"/>
            <a:ext cx="9318171" cy="707886"/>
          </a:xfrm>
          <a:prstGeom prst="rect">
            <a:avLst/>
          </a:prstGeom>
          <a:solidFill>
            <a:srgbClr val="332E34">
              <a:alpha val="64000"/>
            </a:srgbClr>
          </a:solidFill>
        </p:spPr>
        <p:txBody>
          <a:bodyPr wrap="square" rtlCol="0">
            <a:spAutoFit/>
          </a:bodyPr>
          <a:lstStyle/>
          <a:p>
            <a:r>
              <a:rPr lang="en-US" sz="4000" dirty="0">
                <a:solidFill>
                  <a:schemeClr val="bg1"/>
                </a:solidFill>
                <a:latin typeface="Arial Rounded MT Bold" panose="020F0704030504030204" pitchFamily="34" charset="0"/>
              </a:rPr>
              <a:t>Problem statement in this system</a:t>
            </a:r>
          </a:p>
        </p:txBody>
      </p:sp>
      <p:sp>
        <p:nvSpPr>
          <p:cNvPr id="2" name="TextBox 1">
            <a:extLst>
              <a:ext uri="{FF2B5EF4-FFF2-40B4-BE49-F238E27FC236}">
                <a16:creationId xmlns:a16="http://schemas.microsoft.com/office/drawing/2014/main" id="{99D43B9A-C416-44D0-BD30-FC9B144CC107}"/>
              </a:ext>
            </a:extLst>
          </p:cNvPr>
          <p:cNvSpPr txBox="1"/>
          <p:nvPr/>
        </p:nvSpPr>
        <p:spPr>
          <a:xfrm>
            <a:off x="1714500" y="3009901"/>
            <a:ext cx="9144000" cy="1323439"/>
          </a:xfrm>
          <a:prstGeom prst="rect">
            <a:avLst/>
          </a:prstGeom>
          <a:solidFill>
            <a:srgbClr val="332E34">
              <a:alpha val="56000"/>
            </a:srgbClr>
          </a:solidFill>
        </p:spPr>
        <p:txBody>
          <a:bodyPr wrap="square" rtlCol="0">
            <a:spAutoFit/>
          </a:bodyPr>
          <a:lstStyle/>
          <a:p>
            <a:r>
              <a:rPr lang="en-US" sz="4000" dirty="0">
                <a:solidFill>
                  <a:schemeClr val="bg1"/>
                </a:solidFill>
                <a:latin typeface="Arial Rounded MT Bold" panose="020F0704030504030204" pitchFamily="34" charset="0"/>
              </a:rPr>
              <a:t>Using Fishbone Diagram to identify Problem statement in this system</a:t>
            </a:r>
          </a:p>
        </p:txBody>
      </p:sp>
    </p:spTree>
    <p:extLst>
      <p:ext uri="{BB962C8B-B14F-4D97-AF65-F5344CB8AC3E}">
        <p14:creationId xmlns:p14="http://schemas.microsoft.com/office/powerpoint/2010/main" val="3912512420"/>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47C4445B-DFBD-47EF-B435-6CF60E185EA3}"/>
              </a:ext>
            </a:extLst>
          </p:cNvPr>
          <p:cNvCxnSpPr>
            <a:cxnSpLocks/>
            <a:endCxn id="18" idx="1"/>
          </p:cNvCxnSpPr>
          <p:nvPr/>
        </p:nvCxnSpPr>
        <p:spPr>
          <a:xfrm>
            <a:off x="0" y="3390900"/>
            <a:ext cx="9313333" cy="47625"/>
          </a:xfrm>
          <a:prstGeom prst="line">
            <a:avLst/>
          </a:prstGeom>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A429579D-0711-4CFA-AA0A-2DB4BE533A7C}"/>
              </a:ext>
            </a:extLst>
          </p:cNvPr>
          <p:cNvCxnSpPr>
            <a:cxnSpLocks/>
          </p:cNvCxnSpPr>
          <p:nvPr/>
        </p:nvCxnSpPr>
        <p:spPr>
          <a:xfrm>
            <a:off x="1219200" y="1390650"/>
            <a:ext cx="1095375" cy="2000250"/>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07A7856F-AC74-46BC-A736-DBD136541316}"/>
              </a:ext>
            </a:extLst>
          </p:cNvPr>
          <p:cNvCxnSpPr>
            <a:cxnSpLocks/>
            <a:endCxn id="30" idx="0"/>
          </p:cNvCxnSpPr>
          <p:nvPr/>
        </p:nvCxnSpPr>
        <p:spPr>
          <a:xfrm flipH="1">
            <a:off x="1190625" y="3352800"/>
            <a:ext cx="1114428" cy="209550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1187C426-8CCF-4148-ACB9-745E0F7E0D26}"/>
              </a:ext>
            </a:extLst>
          </p:cNvPr>
          <p:cNvCxnSpPr>
            <a:cxnSpLocks/>
            <a:stCxn id="21" idx="2"/>
          </p:cNvCxnSpPr>
          <p:nvPr/>
        </p:nvCxnSpPr>
        <p:spPr>
          <a:xfrm>
            <a:off x="3800475" y="1295399"/>
            <a:ext cx="1457325" cy="2133601"/>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607C6C47-1C9B-4B8B-963F-F2BE169DDF3A}"/>
              </a:ext>
            </a:extLst>
          </p:cNvPr>
          <p:cNvCxnSpPr>
            <a:cxnSpLocks/>
            <a:stCxn id="22" idx="2"/>
          </p:cNvCxnSpPr>
          <p:nvPr/>
        </p:nvCxnSpPr>
        <p:spPr>
          <a:xfrm>
            <a:off x="6543675" y="1295399"/>
            <a:ext cx="1381125" cy="2124076"/>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DDE4D7B9-4479-4A5A-9884-AE60441DD750}"/>
              </a:ext>
            </a:extLst>
          </p:cNvPr>
          <p:cNvCxnSpPr>
            <a:cxnSpLocks/>
            <a:endCxn id="24" idx="0"/>
          </p:cNvCxnSpPr>
          <p:nvPr/>
        </p:nvCxnSpPr>
        <p:spPr>
          <a:xfrm flipH="1">
            <a:off x="3933825" y="3419475"/>
            <a:ext cx="1314452" cy="2047875"/>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5FE50B9E-5E24-4F37-9F3A-844240230CEE}"/>
              </a:ext>
            </a:extLst>
          </p:cNvPr>
          <p:cNvCxnSpPr>
            <a:cxnSpLocks/>
            <a:endCxn id="23" idx="0"/>
          </p:cNvCxnSpPr>
          <p:nvPr/>
        </p:nvCxnSpPr>
        <p:spPr>
          <a:xfrm flipH="1">
            <a:off x="6877051" y="3409950"/>
            <a:ext cx="1066802" cy="2019300"/>
          </a:xfrm>
          <a:prstGeom prst="line">
            <a:avLst/>
          </a:prstGeom>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A71B2FB8-2D8A-437D-8E4D-2946595CB2CC}"/>
              </a:ext>
            </a:extLst>
          </p:cNvPr>
          <p:cNvSpPr/>
          <p:nvPr/>
        </p:nvSpPr>
        <p:spPr>
          <a:xfrm>
            <a:off x="9313333" y="2457450"/>
            <a:ext cx="2878667" cy="196215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Food Wastage ,High operating costs, wastage of employee’s</a:t>
            </a:r>
          </a:p>
          <a:p>
            <a:pPr algn="ctr"/>
            <a:r>
              <a:rPr lang="en-US" sz="1400" dirty="0">
                <a:solidFill>
                  <a:schemeClr val="tx1"/>
                </a:solidFill>
              </a:rPr>
              <a:t>Working hours are the key problems</a:t>
            </a:r>
          </a:p>
        </p:txBody>
      </p:sp>
      <p:sp>
        <p:nvSpPr>
          <p:cNvPr id="20" name="Flowchart: Terminator 19">
            <a:extLst>
              <a:ext uri="{FF2B5EF4-FFF2-40B4-BE49-F238E27FC236}">
                <a16:creationId xmlns:a16="http://schemas.microsoft.com/office/drawing/2014/main" id="{206D798D-63C5-4A93-B297-59BD3C135FAC}"/>
              </a:ext>
            </a:extLst>
          </p:cNvPr>
          <p:cNvSpPr/>
          <p:nvPr/>
        </p:nvSpPr>
        <p:spPr>
          <a:xfrm>
            <a:off x="247650" y="704850"/>
            <a:ext cx="2038350" cy="66675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Cafeteria Size</a:t>
            </a:r>
          </a:p>
        </p:txBody>
      </p:sp>
      <p:sp>
        <p:nvSpPr>
          <p:cNvPr id="21" name="Flowchart: Terminator 20">
            <a:extLst>
              <a:ext uri="{FF2B5EF4-FFF2-40B4-BE49-F238E27FC236}">
                <a16:creationId xmlns:a16="http://schemas.microsoft.com/office/drawing/2014/main" id="{7B39C374-1852-46AA-927B-3418DBAFA6B8}"/>
              </a:ext>
            </a:extLst>
          </p:cNvPr>
          <p:cNvSpPr/>
          <p:nvPr/>
        </p:nvSpPr>
        <p:spPr>
          <a:xfrm>
            <a:off x="2781300" y="715616"/>
            <a:ext cx="2038350" cy="579783"/>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Lunch Timing </a:t>
            </a:r>
          </a:p>
        </p:txBody>
      </p:sp>
      <p:sp>
        <p:nvSpPr>
          <p:cNvPr id="22" name="Flowchart: Terminator 21">
            <a:extLst>
              <a:ext uri="{FF2B5EF4-FFF2-40B4-BE49-F238E27FC236}">
                <a16:creationId xmlns:a16="http://schemas.microsoft.com/office/drawing/2014/main" id="{481A531F-CCD6-455A-AB48-AC40171EDDB5}"/>
              </a:ext>
            </a:extLst>
          </p:cNvPr>
          <p:cNvSpPr/>
          <p:nvPr/>
        </p:nvSpPr>
        <p:spPr>
          <a:xfrm>
            <a:off x="5524500" y="715616"/>
            <a:ext cx="2038350" cy="579783"/>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Waiting Time </a:t>
            </a:r>
          </a:p>
        </p:txBody>
      </p:sp>
      <p:sp>
        <p:nvSpPr>
          <p:cNvPr id="23" name="Flowchart: Terminator 22">
            <a:extLst>
              <a:ext uri="{FF2B5EF4-FFF2-40B4-BE49-F238E27FC236}">
                <a16:creationId xmlns:a16="http://schemas.microsoft.com/office/drawing/2014/main" id="{C4810329-01D6-4C00-9494-28316B589DF3}"/>
              </a:ext>
            </a:extLst>
          </p:cNvPr>
          <p:cNvSpPr/>
          <p:nvPr/>
        </p:nvSpPr>
        <p:spPr>
          <a:xfrm>
            <a:off x="5810250" y="5429250"/>
            <a:ext cx="2133602" cy="76200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Manpower</a:t>
            </a:r>
          </a:p>
        </p:txBody>
      </p:sp>
      <p:sp>
        <p:nvSpPr>
          <p:cNvPr id="24" name="Flowchart: Terminator 23">
            <a:extLst>
              <a:ext uri="{FF2B5EF4-FFF2-40B4-BE49-F238E27FC236}">
                <a16:creationId xmlns:a16="http://schemas.microsoft.com/office/drawing/2014/main" id="{1ECC1E7B-9C13-42FF-B745-3E3044DF7276}"/>
              </a:ext>
            </a:extLst>
          </p:cNvPr>
          <p:cNvSpPr/>
          <p:nvPr/>
        </p:nvSpPr>
        <p:spPr>
          <a:xfrm>
            <a:off x="2933700" y="5467350"/>
            <a:ext cx="2000250" cy="70485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Food Wastage</a:t>
            </a:r>
          </a:p>
        </p:txBody>
      </p:sp>
      <p:sp>
        <p:nvSpPr>
          <p:cNvPr id="30" name="Flowchart: Terminator 29">
            <a:extLst>
              <a:ext uri="{FF2B5EF4-FFF2-40B4-BE49-F238E27FC236}">
                <a16:creationId xmlns:a16="http://schemas.microsoft.com/office/drawing/2014/main" id="{9B7B4491-A7E0-4256-9518-462F628DB22F}"/>
              </a:ext>
            </a:extLst>
          </p:cNvPr>
          <p:cNvSpPr/>
          <p:nvPr/>
        </p:nvSpPr>
        <p:spPr>
          <a:xfrm>
            <a:off x="209549" y="5448300"/>
            <a:ext cx="1962151" cy="72390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Food Items</a:t>
            </a:r>
          </a:p>
        </p:txBody>
      </p:sp>
      <p:cxnSp>
        <p:nvCxnSpPr>
          <p:cNvPr id="48" name="Straight Connector 47">
            <a:extLst>
              <a:ext uri="{FF2B5EF4-FFF2-40B4-BE49-F238E27FC236}">
                <a16:creationId xmlns:a16="http://schemas.microsoft.com/office/drawing/2014/main" id="{DBA9D86E-F8EE-4BB2-A8E9-0148E227AA4A}"/>
              </a:ext>
            </a:extLst>
          </p:cNvPr>
          <p:cNvCxnSpPr/>
          <p:nvPr/>
        </p:nvCxnSpPr>
        <p:spPr>
          <a:xfrm flipH="1">
            <a:off x="390525" y="2076450"/>
            <a:ext cx="1200150" cy="0"/>
          </a:xfrm>
          <a:prstGeom prst="line">
            <a:avLst/>
          </a:prstGeom>
          <a:ln>
            <a:solidFill>
              <a:srgbClr val="332E34"/>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112BD4A-80AA-4D33-B341-759A6E856CDF}"/>
              </a:ext>
            </a:extLst>
          </p:cNvPr>
          <p:cNvCxnSpPr/>
          <p:nvPr/>
        </p:nvCxnSpPr>
        <p:spPr>
          <a:xfrm flipH="1">
            <a:off x="1876425" y="2514600"/>
            <a:ext cx="1200150" cy="0"/>
          </a:xfrm>
          <a:prstGeom prst="line">
            <a:avLst/>
          </a:prstGeom>
          <a:ln>
            <a:solidFill>
              <a:srgbClr val="332E34"/>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FB83E017-F6D6-474B-9596-E2ACF0391F61}"/>
              </a:ext>
            </a:extLst>
          </p:cNvPr>
          <p:cNvSpPr txBox="1"/>
          <p:nvPr/>
        </p:nvSpPr>
        <p:spPr>
          <a:xfrm>
            <a:off x="81169" y="1614696"/>
            <a:ext cx="1563756" cy="461665"/>
          </a:xfrm>
          <a:prstGeom prst="rect">
            <a:avLst/>
          </a:prstGeom>
          <a:noFill/>
        </p:spPr>
        <p:txBody>
          <a:bodyPr wrap="square" rtlCol="0">
            <a:spAutoFit/>
          </a:bodyPr>
          <a:lstStyle/>
          <a:p>
            <a:r>
              <a:rPr lang="en-US" sz="1200" dirty="0"/>
              <a:t>2 Canteens can </a:t>
            </a:r>
          </a:p>
          <a:p>
            <a:r>
              <a:rPr lang="en-US" sz="1200" dirty="0"/>
              <a:t>cater 1500 employee</a:t>
            </a:r>
          </a:p>
        </p:txBody>
      </p:sp>
      <p:sp>
        <p:nvSpPr>
          <p:cNvPr id="51" name="TextBox 50">
            <a:extLst>
              <a:ext uri="{FF2B5EF4-FFF2-40B4-BE49-F238E27FC236}">
                <a16:creationId xmlns:a16="http://schemas.microsoft.com/office/drawing/2014/main" id="{DC1B991A-381F-4EC6-9B80-02DF1B7F8270}"/>
              </a:ext>
            </a:extLst>
          </p:cNvPr>
          <p:cNvSpPr txBox="1"/>
          <p:nvPr/>
        </p:nvSpPr>
        <p:spPr>
          <a:xfrm>
            <a:off x="1795670" y="1990313"/>
            <a:ext cx="1563756" cy="461665"/>
          </a:xfrm>
          <a:prstGeom prst="rect">
            <a:avLst/>
          </a:prstGeom>
          <a:noFill/>
        </p:spPr>
        <p:txBody>
          <a:bodyPr wrap="square" rtlCol="0">
            <a:spAutoFit/>
          </a:bodyPr>
          <a:lstStyle/>
          <a:p>
            <a:r>
              <a:rPr lang="en-US" sz="1200" dirty="0"/>
              <a:t>Seating Capacity for Only 150 Employees </a:t>
            </a:r>
          </a:p>
        </p:txBody>
      </p:sp>
      <p:sp>
        <p:nvSpPr>
          <p:cNvPr id="56" name="TextBox 55">
            <a:extLst>
              <a:ext uri="{FF2B5EF4-FFF2-40B4-BE49-F238E27FC236}">
                <a16:creationId xmlns:a16="http://schemas.microsoft.com/office/drawing/2014/main" id="{CBAA81B3-7BAF-487F-9D51-2EE1C19F4F66}"/>
              </a:ext>
            </a:extLst>
          </p:cNvPr>
          <p:cNvSpPr txBox="1"/>
          <p:nvPr/>
        </p:nvSpPr>
        <p:spPr>
          <a:xfrm>
            <a:off x="4426226" y="1599374"/>
            <a:ext cx="1563756" cy="646331"/>
          </a:xfrm>
          <a:prstGeom prst="rect">
            <a:avLst/>
          </a:prstGeom>
          <a:noFill/>
        </p:spPr>
        <p:txBody>
          <a:bodyPr wrap="square" rtlCol="0">
            <a:spAutoFit/>
          </a:bodyPr>
          <a:lstStyle/>
          <a:p>
            <a:r>
              <a:rPr lang="en-US" sz="1200" dirty="0"/>
              <a:t>Huge rush between preferred lunch timing of 12-1 pm. </a:t>
            </a:r>
          </a:p>
        </p:txBody>
      </p:sp>
      <p:cxnSp>
        <p:nvCxnSpPr>
          <p:cNvPr id="57" name="Straight Connector 56">
            <a:extLst>
              <a:ext uri="{FF2B5EF4-FFF2-40B4-BE49-F238E27FC236}">
                <a16:creationId xmlns:a16="http://schemas.microsoft.com/office/drawing/2014/main" id="{EA53C55B-4074-4A6F-950C-6FF3B58788FE}"/>
              </a:ext>
            </a:extLst>
          </p:cNvPr>
          <p:cNvCxnSpPr/>
          <p:nvPr/>
        </p:nvCxnSpPr>
        <p:spPr>
          <a:xfrm flipH="1">
            <a:off x="4520234" y="2269435"/>
            <a:ext cx="1200150" cy="0"/>
          </a:xfrm>
          <a:prstGeom prst="line">
            <a:avLst/>
          </a:prstGeom>
          <a:ln>
            <a:solidFill>
              <a:srgbClr val="332E34"/>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83F351A-80C4-451B-BC33-9AF74AB6468E}"/>
              </a:ext>
            </a:extLst>
          </p:cNvPr>
          <p:cNvCxnSpPr/>
          <p:nvPr/>
        </p:nvCxnSpPr>
        <p:spPr>
          <a:xfrm flipH="1">
            <a:off x="7150790" y="2196547"/>
            <a:ext cx="1200150" cy="0"/>
          </a:xfrm>
          <a:prstGeom prst="line">
            <a:avLst/>
          </a:prstGeom>
          <a:ln>
            <a:solidFill>
              <a:srgbClr val="332E34"/>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01AFB2D-7D46-4853-ADAF-22917FC88499}"/>
              </a:ext>
            </a:extLst>
          </p:cNvPr>
          <p:cNvCxnSpPr/>
          <p:nvPr/>
        </p:nvCxnSpPr>
        <p:spPr>
          <a:xfrm flipH="1">
            <a:off x="6508060" y="3051313"/>
            <a:ext cx="1200150" cy="0"/>
          </a:xfrm>
          <a:prstGeom prst="line">
            <a:avLst/>
          </a:prstGeom>
          <a:ln>
            <a:solidFill>
              <a:srgbClr val="332E34"/>
            </a:solidFill>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EA3B307C-7FB0-404B-ACEC-AB4319351157}"/>
              </a:ext>
            </a:extLst>
          </p:cNvPr>
          <p:cNvSpPr txBox="1"/>
          <p:nvPr/>
        </p:nvSpPr>
        <p:spPr>
          <a:xfrm>
            <a:off x="5943600" y="2401130"/>
            <a:ext cx="1563756" cy="646331"/>
          </a:xfrm>
          <a:prstGeom prst="rect">
            <a:avLst/>
          </a:prstGeom>
          <a:noFill/>
        </p:spPr>
        <p:txBody>
          <a:bodyPr wrap="square" rtlCol="0">
            <a:spAutoFit/>
          </a:bodyPr>
          <a:lstStyle/>
          <a:p>
            <a:r>
              <a:rPr lang="en-US" sz="1200" dirty="0"/>
              <a:t>Waste of employees time in waiting in queue to collect food</a:t>
            </a:r>
          </a:p>
        </p:txBody>
      </p:sp>
      <p:sp>
        <p:nvSpPr>
          <p:cNvPr id="62" name="TextBox 61">
            <a:extLst>
              <a:ext uri="{FF2B5EF4-FFF2-40B4-BE49-F238E27FC236}">
                <a16:creationId xmlns:a16="http://schemas.microsoft.com/office/drawing/2014/main" id="{99E5ABF4-D06B-47AF-BBF9-8E6731A9AC40}"/>
              </a:ext>
            </a:extLst>
          </p:cNvPr>
          <p:cNvSpPr txBox="1"/>
          <p:nvPr/>
        </p:nvSpPr>
        <p:spPr>
          <a:xfrm>
            <a:off x="7089913" y="1519861"/>
            <a:ext cx="1563756" cy="646331"/>
          </a:xfrm>
          <a:prstGeom prst="rect">
            <a:avLst/>
          </a:prstGeom>
          <a:noFill/>
        </p:spPr>
        <p:txBody>
          <a:bodyPr wrap="square" rtlCol="0">
            <a:spAutoFit/>
          </a:bodyPr>
          <a:lstStyle/>
          <a:p>
            <a:r>
              <a:rPr lang="en-US" sz="1200" dirty="0"/>
              <a:t>Huge rush between preferred lunch timing of 12-1 pm. </a:t>
            </a:r>
          </a:p>
        </p:txBody>
      </p:sp>
      <p:cxnSp>
        <p:nvCxnSpPr>
          <p:cNvPr id="26" name="Straight Connector 25">
            <a:extLst>
              <a:ext uri="{FF2B5EF4-FFF2-40B4-BE49-F238E27FC236}">
                <a16:creationId xmlns:a16="http://schemas.microsoft.com/office/drawing/2014/main" id="{4104E7A1-25CD-4DA7-A7E9-3970E59B92FB}"/>
              </a:ext>
            </a:extLst>
          </p:cNvPr>
          <p:cNvCxnSpPr/>
          <p:nvPr/>
        </p:nvCxnSpPr>
        <p:spPr>
          <a:xfrm flipH="1">
            <a:off x="339173" y="4674704"/>
            <a:ext cx="1200150" cy="0"/>
          </a:xfrm>
          <a:prstGeom prst="line">
            <a:avLst/>
          </a:prstGeom>
          <a:ln>
            <a:solidFill>
              <a:srgbClr val="332E34"/>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E4BB312-CE6B-4C6D-9592-3F27AA79206F}"/>
              </a:ext>
            </a:extLst>
          </p:cNvPr>
          <p:cNvCxnSpPr/>
          <p:nvPr/>
        </p:nvCxnSpPr>
        <p:spPr>
          <a:xfrm flipH="1">
            <a:off x="3221520" y="4615069"/>
            <a:ext cx="1200150" cy="0"/>
          </a:xfrm>
          <a:prstGeom prst="line">
            <a:avLst/>
          </a:prstGeom>
          <a:ln>
            <a:solidFill>
              <a:srgbClr val="332E34"/>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0F5B22D-48C4-437F-A74A-2CC49A6D3146}"/>
              </a:ext>
            </a:extLst>
          </p:cNvPr>
          <p:cNvCxnSpPr/>
          <p:nvPr/>
        </p:nvCxnSpPr>
        <p:spPr>
          <a:xfrm flipH="1">
            <a:off x="5997851" y="4793974"/>
            <a:ext cx="1200150" cy="0"/>
          </a:xfrm>
          <a:prstGeom prst="line">
            <a:avLst/>
          </a:prstGeom>
          <a:ln>
            <a:solidFill>
              <a:srgbClr val="332E34"/>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18C3B717-3634-41E2-AC8E-AA29A2B8C0C7}"/>
              </a:ext>
            </a:extLst>
          </p:cNvPr>
          <p:cNvSpPr txBox="1"/>
          <p:nvPr/>
        </p:nvSpPr>
        <p:spPr>
          <a:xfrm>
            <a:off x="132522" y="3825739"/>
            <a:ext cx="1577008" cy="830997"/>
          </a:xfrm>
          <a:prstGeom prst="rect">
            <a:avLst/>
          </a:prstGeom>
          <a:noFill/>
        </p:spPr>
        <p:txBody>
          <a:bodyPr wrap="square" rtlCol="0">
            <a:spAutoFit/>
          </a:bodyPr>
          <a:lstStyle/>
          <a:p>
            <a:pPr algn="r"/>
            <a:r>
              <a:rPr lang="en-US" sz="1200" dirty="0"/>
              <a:t>Employees don’t get their Favorite food items as it runs out after a certain time</a:t>
            </a:r>
          </a:p>
        </p:txBody>
      </p:sp>
      <p:sp>
        <p:nvSpPr>
          <p:cNvPr id="32" name="TextBox 31">
            <a:extLst>
              <a:ext uri="{FF2B5EF4-FFF2-40B4-BE49-F238E27FC236}">
                <a16:creationId xmlns:a16="http://schemas.microsoft.com/office/drawing/2014/main" id="{BF5E7608-3AAF-4282-830F-B4C81875D39F}"/>
              </a:ext>
            </a:extLst>
          </p:cNvPr>
          <p:cNvSpPr txBox="1"/>
          <p:nvPr/>
        </p:nvSpPr>
        <p:spPr>
          <a:xfrm>
            <a:off x="2557671" y="3918503"/>
            <a:ext cx="2054087" cy="646331"/>
          </a:xfrm>
          <a:prstGeom prst="rect">
            <a:avLst/>
          </a:prstGeom>
          <a:noFill/>
        </p:spPr>
        <p:txBody>
          <a:bodyPr wrap="square" rtlCol="0">
            <a:spAutoFit/>
          </a:bodyPr>
          <a:lstStyle/>
          <a:p>
            <a:pPr algn="r"/>
            <a:r>
              <a:rPr lang="en-US" sz="1200" dirty="0"/>
              <a:t>Significant amount of food is wasted by throwing away what is not purchased</a:t>
            </a:r>
          </a:p>
        </p:txBody>
      </p:sp>
      <p:sp>
        <p:nvSpPr>
          <p:cNvPr id="33" name="TextBox 32">
            <a:extLst>
              <a:ext uri="{FF2B5EF4-FFF2-40B4-BE49-F238E27FC236}">
                <a16:creationId xmlns:a16="http://schemas.microsoft.com/office/drawing/2014/main" id="{9563B5BB-5F6E-43ED-B315-4EA0CA088B9B}"/>
              </a:ext>
            </a:extLst>
          </p:cNvPr>
          <p:cNvSpPr txBox="1"/>
          <p:nvPr/>
        </p:nvSpPr>
        <p:spPr>
          <a:xfrm>
            <a:off x="4936435" y="4081669"/>
            <a:ext cx="2339008" cy="646331"/>
          </a:xfrm>
          <a:prstGeom prst="rect">
            <a:avLst/>
          </a:prstGeom>
          <a:noFill/>
        </p:spPr>
        <p:txBody>
          <a:bodyPr wrap="square" rtlCol="0">
            <a:spAutoFit/>
          </a:bodyPr>
          <a:lstStyle/>
          <a:p>
            <a:pPr algn="r"/>
            <a:r>
              <a:rPr lang="en-US" sz="1200" dirty="0"/>
              <a:t>Due to the manual system .more manpower is required to manage the canteen operations </a:t>
            </a:r>
          </a:p>
        </p:txBody>
      </p:sp>
    </p:spTree>
    <p:extLst>
      <p:ext uri="{BB962C8B-B14F-4D97-AF65-F5344CB8AC3E}">
        <p14:creationId xmlns:p14="http://schemas.microsoft.com/office/powerpoint/2010/main" val="3566671740"/>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4A2B8D-AD4C-4B3C-A6E8-CC49590D76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6577" cy="6858000"/>
          </a:xfrm>
          <a:prstGeom prst="rect">
            <a:avLst/>
          </a:prstGeom>
        </p:spPr>
      </p:pic>
      <p:sp>
        <p:nvSpPr>
          <p:cNvPr id="2" name="TextBox 1">
            <a:extLst>
              <a:ext uri="{FF2B5EF4-FFF2-40B4-BE49-F238E27FC236}">
                <a16:creationId xmlns:a16="http://schemas.microsoft.com/office/drawing/2014/main" id="{59EA51DB-7F9C-49BF-B0EB-1DB094DC6360}"/>
              </a:ext>
            </a:extLst>
          </p:cNvPr>
          <p:cNvSpPr txBox="1"/>
          <p:nvPr/>
        </p:nvSpPr>
        <p:spPr>
          <a:xfrm>
            <a:off x="980661" y="251791"/>
            <a:ext cx="11211339" cy="523220"/>
          </a:xfrm>
          <a:prstGeom prst="rect">
            <a:avLst/>
          </a:prstGeom>
          <a:noFill/>
        </p:spPr>
        <p:txBody>
          <a:bodyPr wrap="square" rtlCol="0">
            <a:spAutoFit/>
          </a:bodyPr>
          <a:lstStyle/>
          <a:p>
            <a:r>
              <a:rPr lang="en-US" sz="2800" b="1" dirty="0">
                <a:solidFill>
                  <a:schemeClr val="bg1"/>
                </a:solidFill>
              </a:rPr>
              <a:t>Task 3 : Identify Objectives of the new Canteen Ordering System </a:t>
            </a:r>
          </a:p>
        </p:txBody>
      </p:sp>
      <p:sp>
        <p:nvSpPr>
          <p:cNvPr id="3" name="TextBox 2">
            <a:extLst>
              <a:ext uri="{FF2B5EF4-FFF2-40B4-BE49-F238E27FC236}">
                <a16:creationId xmlns:a16="http://schemas.microsoft.com/office/drawing/2014/main" id="{F48DE155-D57C-4CE4-9569-17CADD20F2D4}"/>
              </a:ext>
            </a:extLst>
          </p:cNvPr>
          <p:cNvSpPr txBox="1"/>
          <p:nvPr/>
        </p:nvSpPr>
        <p:spPr>
          <a:xfrm>
            <a:off x="781878" y="1325217"/>
            <a:ext cx="10840279" cy="4524315"/>
          </a:xfrm>
          <a:prstGeom prst="rect">
            <a:avLst/>
          </a:prstGeom>
          <a:noFill/>
        </p:spPr>
        <p:txBody>
          <a:bodyPr wrap="square" rtlCol="0">
            <a:spAutoFit/>
          </a:bodyPr>
          <a:lstStyle/>
          <a:p>
            <a:r>
              <a:rPr lang="en-US" b="1" dirty="0">
                <a:solidFill>
                  <a:schemeClr val="bg1"/>
                </a:solidFill>
              </a:rPr>
              <a:t>Business Objective 1</a:t>
            </a:r>
            <a:r>
              <a:rPr lang="en-US" dirty="0">
                <a:solidFill>
                  <a:schemeClr val="bg1"/>
                </a:solidFill>
              </a:rPr>
              <a:t>: </a:t>
            </a:r>
          </a:p>
          <a:p>
            <a:r>
              <a:rPr lang="en-US" dirty="0">
                <a:solidFill>
                  <a:schemeClr val="bg1"/>
                </a:solidFill>
              </a:rPr>
              <a:t>Reduce canteen food wastage by a minimum of 30% within 6 months following the first release. Scale: Value of food thrown away each month by examining the canteen inventory </a:t>
            </a:r>
          </a:p>
          <a:p>
            <a:endParaRPr lang="en-US" dirty="0">
              <a:solidFill>
                <a:schemeClr val="bg1"/>
              </a:solidFill>
            </a:endParaRPr>
          </a:p>
          <a:p>
            <a:r>
              <a:rPr lang="en-US" dirty="0">
                <a:solidFill>
                  <a:schemeClr val="bg1"/>
                </a:solidFill>
              </a:rPr>
              <a:t>• Previous – 25% wasted </a:t>
            </a:r>
          </a:p>
          <a:p>
            <a:r>
              <a:rPr lang="en-US" dirty="0">
                <a:solidFill>
                  <a:schemeClr val="bg1"/>
                </a:solidFill>
              </a:rPr>
              <a:t>• Must plan for: Less than 15%</a:t>
            </a:r>
          </a:p>
          <a:p>
            <a:endParaRPr lang="en-US" dirty="0">
              <a:solidFill>
                <a:schemeClr val="bg1"/>
              </a:solidFill>
            </a:endParaRPr>
          </a:p>
          <a:p>
            <a:r>
              <a:rPr lang="en-US" b="1" dirty="0">
                <a:solidFill>
                  <a:schemeClr val="bg1"/>
                </a:solidFill>
              </a:rPr>
              <a:t>Business Objective 2: </a:t>
            </a:r>
          </a:p>
          <a:p>
            <a:r>
              <a:rPr lang="en-US" dirty="0">
                <a:solidFill>
                  <a:schemeClr val="bg1"/>
                </a:solidFill>
              </a:rPr>
              <a:t>Reduce canteen operating costs by 15% within 12 months, following the initial release</a:t>
            </a:r>
          </a:p>
          <a:p>
            <a:endParaRPr lang="en-US" b="1" dirty="0">
              <a:solidFill>
                <a:schemeClr val="bg1"/>
              </a:solidFill>
            </a:endParaRPr>
          </a:p>
          <a:p>
            <a:r>
              <a:rPr lang="en-US" b="1" dirty="0">
                <a:solidFill>
                  <a:schemeClr val="bg1"/>
                </a:solidFill>
              </a:rPr>
              <a:t>Business Objective 3: </a:t>
            </a:r>
          </a:p>
          <a:p>
            <a:r>
              <a:rPr lang="en-US" dirty="0">
                <a:solidFill>
                  <a:schemeClr val="bg1"/>
                </a:solidFill>
              </a:rPr>
              <a:t>Increase average effective work time by 30 minutes per employee per day, within 3 months.</a:t>
            </a:r>
          </a:p>
          <a:p>
            <a:endParaRPr lang="en-US" dirty="0">
              <a:solidFill>
                <a:schemeClr val="bg1"/>
              </a:solidFill>
            </a:endParaRPr>
          </a:p>
          <a:p>
            <a:r>
              <a:rPr lang="en-US" b="1" dirty="0">
                <a:solidFill>
                  <a:schemeClr val="bg1"/>
                </a:solidFill>
              </a:rPr>
              <a:t>Business Objective 4: </a:t>
            </a:r>
          </a:p>
          <a:p>
            <a:r>
              <a:rPr lang="en-US" dirty="0">
                <a:solidFill>
                  <a:schemeClr val="bg1"/>
                </a:solidFill>
              </a:rPr>
              <a:t>By making the ordering process automated and by delivering the food to the user's workstation, the canteen will be able to operate with lesser manpower.</a:t>
            </a:r>
          </a:p>
        </p:txBody>
      </p:sp>
    </p:spTree>
    <p:extLst>
      <p:ext uri="{BB962C8B-B14F-4D97-AF65-F5344CB8AC3E}">
        <p14:creationId xmlns:p14="http://schemas.microsoft.com/office/powerpoint/2010/main" val="16925799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3173CD-11FF-425F-9352-FF90BB35BB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6577" cy="6858000"/>
          </a:xfrm>
          <a:prstGeom prst="rect">
            <a:avLst/>
          </a:prstGeom>
        </p:spPr>
      </p:pic>
      <p:sp>
        <p:nvSpPr>
          <p:cNvPr id="6" name="Rectangle 5">
            <a:extLst>
              <a:ext uri="{FF2B5EF4-FFF2-40B4-BE49-F238E27FC236}">
                <a16:creationId xmlns:a16="http://schemas.microsoft.com/office/drawing/2014/main" id="{1301CCF4-A31A-41A0-ADCB-2EBEA9E788D1}"/>
              </a:ext>
            </a:extLst>
          </p:cNvPr>
          <p:cNvSpPr/>
          <p:nvPr/>
        </p:nvSpPr>
        <p:spPr>
          <a:xfrm>
            <a:off x="9913453" y="-2800351"/>
            <a:ext cx="1935647" cy="6953251"/>
          </a:xfrm>
          <a:prstGeom prst="rect">
            <a:avLst/>
          </a:prstGeom>
          <a:gradFill>
            <a:gsLst>
              <a:gs pos="68000">
                <a:schemeClr val="accent5">
                  <a:lumMod val="50000"/>
                </a:schemeClr>
              </a:gs>
              <a:gs pos="62000">
                <a:schemeClr val="accent5">
                  <a:lumMod val="75000"/>
                </a:schemeClr>
              </a:gs>
              <a:gs pos="0">
                <a:schemeClr val="accent5"/>
              </a:gs>
              <a:gs pos="100000">
                <a:schemeClr val="bg2">
                  <a:lumMod val="90000"/>
                </a:schemeClr>
              </a:gs>
              <a:gs pos="87250">
                <a:srgbClr val="363636"/>
              </a:gs>
              <a:gs pos="85000">
                <a:schemeClr val="tx1">
                  <a:lumMod val="75000"/>
                  <a:lumOff val="25000"/>
                </a:schemeClr>
              </a:gs>
              <a:gs pos="100000">
                <a:srgbClr val="2C2C2C"/>
              </a:gs>
            </a:gsLst>
            <a:lin ang="16200000" scaled="0"/>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00D89E6F-667A-4754-B1B5-24C4F139DBE9}"/>
              </a:ext>
            </a:extLst>
          </p:cNvPr>
          <p:cNvSpPr/>
          <p:nvPr/>
        </p:nvSpPr>
        <p:spPr>
          <a:xfrm>
            <a:off x="2918790" y="-1"/>
            <a:ext cx="1935647" cy="2262401"/>
          </a:xfrm>
          <a:prstGeom prst="rect">
            <a:avLst/>
          </a:prstGeom>
          <a:gradFill>
            <a:gsLst>
              <a:gs pos="68000">
                <a:schemeClr val="accent5">
                  <a:lumMod val="50000"/>
                </a:schemeClr>
              </a:gs>
              <a:gs pos="62000">
                <a:schemeClr val="accent5">
                  <a:lumMod val="75000"/>
                </a:schemeClr>
              </a:gs>
              <a:gs pos="0">
                <a:schemeClr val="accent5"/>
              </a:gs>
              <a:gs pos="100000">
                <a:schemeClr val="bg2">
                  <a:lumMod val="90000"/>
                </a:schemeClr>
              </a:gs>
              <a:gs pos="87250">
                <a:srgbClr val="363636"/>
              </a:gs>
              <a:gs pos="85000">
                <a:schemeClr val="tx1">
                  <a:lumMod val="75000"/>
                  <a:lumOff val="25000"/>
                </a:schemeClr>
              </a:gs>
              <a:gs pos="100000">
                <a:srgbClr val="2C2C2C"/>
              </a:gs>
            </a:gsLst>
            <a:lin ang="16200000" scaled="0"/>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E0F8B5-D9A4-4380-9AFC-64A08B71B6A5}"/>
              </a:ext>
            </a:extLst>
          </p:cNvPr>
          <p:cNvSpPr/>
          <p:nvPr/>
        </p:nvSpPr>
        <p:spPr>
          <a:xfrm>
            <a:off x="385140" y="3975652"/>
            <a:ext cx="1935647" cy="6280938"/>
          </a:xfrm>
          <a:prstGeom prst="rect">
            <a:avLst/>
          </a:prstGeom>
          <a:gradFill>
            <a:gsLst>
              <a:gs pos="68000">
                <a:schemeClr val="accent5">
                  <a:lumMod val="50000"/>
                </a:schemeClr>
              </a:gs>
              <a:gs pos="62000">
                <a:schemeClr val="accent5">
                  <a:lumMod val="75000"/>
                </a:schemeClr>
              </a:gs>
              <a:gs pos="0">
                <a:schemeClr val="accent5"/>
              </a:gs>
              <a:gs pos="100000">
                <a:schemeClr val="bg2">
                  <a:lumMod val="90000"/>
                </a:schemeClr>
              </a:gs>
              <a:gs pos="87250">
                <a:srgbClr val="363636"/>
              </a:gs>
              <a:gs pos="85000">
                <a:schemeClr val="tx1">
                  <a:lumMod val="75000"/>
                  <a:lumOff val="25000"/>
                </a:schemeClr>
              </a:gs>
              <a:gs pos="100000">
                <a:srgbClr val="2C2C2C"/>
              </a:gs>
            </a:gsLst>
            <a:lin ang="16200000" scaled="0"/>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2731A3D-1579-40B3-BC07-7BB6C37A4960}"/>
              </a:ext>
            </a:extLst>
          </p:cNvPr>
          <p:cNvSpPr/>
          <p:nvPr/>
        </p:nvSpPr>
        <p:spPr>
          <a:xfrm>
            <a:off x="5204790" y="4781549"/>
            <a:ext cx="1935647" cy="2262401"/>
          </a:xfrm>
          <a:prstGeom prst="rect">
            <a:avLst/>
          </a:prstGeom>
          <a:gradFill>
            <a:gsLst>
              <a:gs pos="68000">
                <a:schemeClr val="accent5">
                  <a:lumMod val="50000"/>
                </a:schemeClr>
              </a:gs>
              <a:gs pos="62000">
                <a:schemeClr val="accent5">
                  <a:lumMod val="75000"/>
                </a:schemeClr>
              </a:gs>
              <a:gs pos="0">
                <a:schemeClr val="accent5"/>
              </a:gs>
              <a:gs pos="100000">
                <a:schemeClr val="bg2">
                  <a:lumMod val="90000"/>
                </a:schemeClr>
              </a:gs>
              <a:gs pos="87250">
                <a:srgbClr val="363636"/>
              </a:gs>
              <a:gs pos="85000">
                <a:schemeClr val="tx1">
                  <a:lumMod val="75000"/>
                  <a:lumOff val="25000"/>
                </a:schemeClr>
              </a:gs>
              <a:gs pos="100000">
                <a:srgbClr val="2C2C2C"/>
              </a:gs>
            </a:gsLst>
            <a:lin ang="16200000" scaled="0"/>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56AD054-576B-41B0-AF33-B179E820788D}"/>
              </a:ext>
            </a:extLst>
          </p:cNvPr>
          <p:cNvSpPr/>
          <p:nvPr/>
        </p:nvSpPr>
        <p:spPr>
          <a:xfrm>
            <a:off x="7338390" y="-1"/>
            <a:ext cx="1935647" cy="2262401"/>
          </a:xfrm>
          <a:prstGeom prst="rect">
            <a:avLst/>
          </a:prstGeom>
          <a:gradFill>
            <a:gsLst>
              <a:gs pos="68000">
                <a:schemeClr val="accent5">
                  <a:lumMod val="50000"/>
                </a:schemeClr>
              </a:gs>
              <a:gs pos="62000">
                <a:schemeClr val="accent5">
                  <a:lumMod val="75000"/>
                </a:schemeClr>
              </a:gs>
              <a:gs pos="0">
                <a:schemeClr val="accent5"/>
              </a:gs>
              <a:gs pos="100000">
                <a:schemeClr val="bg2">
                  <a:lumMod val="90000"/>
                </a:schemeClr>
              </a:gs>
              <a:gs pos="87250">
                <a:srgbClr val="363636"/>
              </a:gs>
              <a:gs pos="85000">
                <a:schemeClr val="tx1">
                  <a:lumMod val="75000"/>
                  <a:lumOff val="25000"/>
                </a:schemeClr>
              </a:gs>
              <a:gs pos="100000">
                <a:srgbClr val="2C2C2C"/>
              </a:gs>
            </a:gsLst>
            <a:lin ang="16200000" scaled="0"/>
          </a:gra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F3141D7-9891-4991-B3EC-3C817BB65BD3}"/>
              </a:ext>
            </a:extLst>
          </p:cNvPr>
          <p:cNvSpPr txBox="1"/>
          <p:nvPr/>
        </p:nvSpPr>
        <p:spPr>
          <a:xfrm>
            <a:off x="2577547" y="2670313"/>
            <a:ext cx="6500192" cy="830997"/>
          </a:xfrm>
          <a:prstGeom prst="rect">
            <a:avLst/>
          </a:prstGeom>
          <a:noFill/>
        </p:spPr>
        <p:txBody>
          <a:bodyPr wrap="square" rtlCol="0">
            <a:spAutoFit/>
          </a:bodyPr>
          <a:lstStyle/>
          <a:p>
            <a:r>
              <a:rPr lang="en-US" sz="4800" b="1" dirty="0">
                <a:solidFill>
                  <a:schemeClr val="bg1"/>
                </a:solidFill>
                <a:latin typeface="Arial Rounded MT Bold" panose="020F0704030504030204" pitchFamily="34" charset="0"/>
              </a:rPr>
              <a:t>AS – is Process MAP </a:t>
            </a:r>
          </a:p>
        </p:txBody>
      </p:sp>
    </p:spTree>
    <p:extLst>
      <p:ext uri="{BB962C8B-B14F-4D97-AF65-F5344CB8AC3E}">
        <p14:creationId xmlns:p14="http://schemas.microsoft.com/office/powerpoint/2010/main" val="12151482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08333E-6 -1.11111E-6 L -0.00117 0.39306 " pathEditMode="relative" rAng="0" ptsTypes="AA">
                                      <p:cBhvr>
                                        <p:cTn id="6" dur="2000" fill="hold"/>
                                        <p:tgtEl>
                                          <p:spTgt spid="6"/>
                                        </p:tgtEl>
                                        <p:attrNameLst>
                                          <p:attrName>ppt_x</p:attrName>
                                          <p:attrName>ppt_y</p:attrName>
                                        </p:attrNameLst>
                                      </p:cBhvr>
                                      <p:rCtr x="-65" y="19653"/>
                                    </p:animMotion>
                                  </p:childTnLst>
                                </p:cTn>
                              </p:par>
                              <p:par>
                                <p:cTn id="7" presetID="42" presetClass="path" presetSubtype="0" accel="50000" decel="50000" fill="hold" grpId="0" nodeType="withEffect">
                                  <p:stCondLst>
                                    <p:cond delay="0"/>
                                  </p:stCondLst>
                                  <p:childTnLst>
                                    <p:animMotion origin="layout" path="M 5.55112E-17 -4.81481E-6 L 5.55112E-17 0.69584 " pathEditMode="relative" rAng="0" ptsTypes="AA">
                                      <p:cBhvr>
                                        <p:cTn id="8" dur="2000" fill="hold"/>
                                        <p:tgtEl>
                                          <p:spTgt spid="7"/>
                                        </p:tgtEl>
                                        <p:attrNameLst>
                                          <p:attrName>ppt_x</p:attrName>
                                          <p:attrName>ppt_y</p:attrName>
                                        </p:attrNameLst>
                                      </p:cBhvr>
                                      <p:rCtr x="0" y="34792"/>
                                    </p:animMotion>
                                  </p:childTnLst>
                                </p:cTn>
                              </p:par>
                              <p:par>
                                <p:cTn id="9" presetID="64" presetClass="path" presetSubtype="0" accel="50000" decel="50000" fill="hold" grpId="0" nodeType="withEffect">
                                  <p:stCondLst>
                                    <p:cond delay="0"/>
                                  </p:stCondLst>
                                  <p:childTnLst>
                                    <p:animMotion origin="layout" path="M 2.5E-6 -2.22045E-16 L -0.00091 -0.43333 " pathEditMode="relative" rAng="0" ptsTypes="AA">
                                      <p:cBhvr>
                                        <p:cTn id="10" dur="2000" fill="hold"/>
                                        <p:tgtEl>
                                          <p:spTgt spid="8"/>
                                        </p:tgtEl>
                                        <p:attrNameLst>
                                          <p:attrName>ppt_x</p:attrName>
                                          <p:attrName>ppt_y</p:attrName>
                                        </p:attrNameLst>
                                      </p:cBhvr>
                                      <p:rCtr x="-52" y="-21667"/>
                                    </p:animMotion>
                                  </p:childTnLst>
                                </p:cTn>
                              </p:par>
                              <p:par>
                                <p:cTn id="11" presetID="42" presetClass="path" presetSubtype="0" accel="50000" decel="50000" fill="hold" grpId="0" nodeType="withEffect">
                                  <p:stCondLst>
                                    <p:cond delay="0"/>
                                  </p:stCondLst>
                                  <p:childTnLst>
                                    <p:animMotion origin="layout" path="M 0 2.96296E-6 L 0 -0.70417 " pathEditMode="relative" rAng="0" ptsTypes="AA">
                                      <p:cBhvr>
                                        <p:cTn id="12" dur="2000" fill="hold"/>
                                        <p:tgtEl>
                                          <p:spTgt spid="9"/>
                                        </p:tgtEl>
                                        <p:attrNameLst>
                                          <p:attrName>ppt_x</p:attrName>
                                          <p:attrName>ppt_y</p:attrName>
                                        </p:attrNameLst>
                                      </p:cBhvr>
                                      <p:rCtr x="0" y="-35208"/>
                                    </p:animMotion>
                                  </p:childTnLst>
                                </p:cTn>
                              </p:par>
                              <p:par>
                                <p:cTn id="13" presetID="42" presetClass="path" presetSubtype="0" accel="50000" decel="50000" fill="hold" grpId="0" nodeType="withEffect">
                                  <p:stCondLst>
                                    <p:cond delay="0"/>
                                  </p:stCondLst>
                                  <p:childTnLst>
                                    <p:animMotion origin="layout" path="M 1.11022E-16 -4.81481E-6 L 1.11022E-16 0.69584 " pathEditMode="relative" rAng="0" ptsTypes="AA">
                                      <p:cBhvr>
                                        <p:cTn id="14" dur="2000" fill="hold"/>
                                        <p:tgtEl>
                                          <p:spTgt spid="10"/>
                                        </p:tgtEl>
                                        <p:attrNameLst>
                                          <p:attrName>ppt_x</p:attrName>
                                          <p:attrName>ppt_y</p:attrName>
                                        </p:attrNameLst>
                                      </p:cBhvr>
                                      <p:rCtr x="0" y="3479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50AA74A-C788-4211-9DF3-2FE814C605BD}"/>
              </a:ext>
            </a:extLst>
          </p:cNvPr>
          <p:cNvPicPr>
            <a:picLocks noChangeAspect="1"/>
          </p:cNvPicPr>
          <p:nvPr/>
        </p:nvPicPr>
        <p:blipFill rotWithShape="1">
          <a:blip r:embed="rId2">
            <a:extLst>
              <a:ext uri="{28A0092B-C50C-407E-A947-70E740481C1C}">
                <a14:useLocalDpi xmlns:a14="http://schemas.microsoft.com/office/drawing/2010/main" val="0"/>
              </a:ext>
            </a:extLst>
          </a:blip>
          <a:srcRect l="9167" r="55880"/>
          <a:stretch/>
        </p:blipFill>
        <p:spPr>
          <a:xfrm>
            <a:off x="-381000" y="-266700"/>
            <a:ext cx="4267200" cy="71247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2" name="Picture 11">
            <a:extLst>
              <a:ext uri="{FF2B5EF4-FFF2-40B4-BE49-F238E27FC236}">
                <a16:creationId xmlns:a16="http://schemas.microsoft.com/office/drawing/2014/main" id="{4F9F3E59-BD67-4E64-91B8-E24A8537E5DB}"/>
              </a:ext>
            </a:extLst>
          </p:cNvPr>
          <p:cNvPicPr>
            <a:picLocks noChangeAspect="1"/>
          </p:cNvPicPr>
          <p:nvPr/>
        </p:nvPicPr>
        <p:blipFill rotWithShape="1">
          <a:blip r:embed="rId3">
            <a:extLst>
              <a:ext uri="{28A0092B-C50C-407E-A947-70E740481C1C}">
                <a14:useLocalDpi xmlns:a14="http://schemas.microsoft.com/office/drawing/2010/main" val="0"/>
              </a:ext>
            </a:extLst>
          </a:blip>
          <a:srcRect l="54005" r="-109"/>
          <a:stretch/>
        </p:blipFill>
        <p:spPr>
          <a:xfrm flipH="1">
            <a:off x="3238499" y="-266700"/>
            <a:ext cx="5562600" cy="71247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4" name="Picture 13">
            <a:extLst>
              <a:ext uri="{FF2B5EF4-FFF2-40B4-BE49-F238E27FC236}">
                <a16:creationId xmlns:a16="http://schemas.microsoft.com/office/drawing/2014/main" id="{B2152C56-DD0D-421E-BD94-0601B200B2DD}"/>
              </a:ext>
            </a:extLst>
          </p:cNvPr>
          <p:cNvPicPr>
            <a:picLocks noChangeAspect="1"/>
          </p:cNvPicPr>
          <p:nvPr/>
        </p:nvPicPr>
        <p:blipFill rotWithShape="1">
          <a:blip r:embed="rId4">
            <a:extLst>
              <a:ext uri="{28A0092B-C50C-407E-A947-70E740481C1C}">
                <a14:useLocalDpi xmlns:a14="http://schemas.microsoft.com/office/drawing/2010/main" val="0"/>
              </a:ext>
            </a:extLst>
          </a:blip>
          <a:srcRect l="44216" t="827" r="24363"/>
          <a:stretch/>
        </p:blipFill>
        <p:spPr>
          <a:xfrm>
            <a:off x="8362950" y="0"/>
            <a:ext cx="3829050" cy="68580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6" name="Picture 15">
            <a:extLst>
              <a:ext uri="{FF2B5EF4-FFF2-40B4-BE49-F238E27FC236}">
                <a16:creationId xmlns:a16="http://schemas.microsoft.com/office/drawing/2014/main" id="{CA20FD55-2C28-4379-8B7D-8222D546F405}"/>
              </a:ext>
            </a:extLst>
          </p:cNvPr>
          <p:cNvPicPr>
            <a:picLocks noChangeAspect="1"/>
          </p:cNvPicPr>
          <p:nvPr/>
        </p:nvPicPr>
        <p:blipFill rotWithShape="1">
          <a:blip r:embed="rId5">
            <a:extLst>
              <a:ext uri="{28A0092B-C50C-407E-A947-70E740481C1C}">
                <a14:useLocalDpi xmlns:a14="http://schemas.microsoft.com/office/drawing/2010/main" val="0"/>
              </a:ext>
            </a:extLst>
          </a:blip>
          <a:srcRect r="62333"/>
          <a:stretch/>
        </p:blipFill>
        <p:spPr>
          <a:xfrm>
            <a:off x="11207115" y="0"/>
            <a:ext cx="3874770" cy="68580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sp>
        <p:nvSpPr>
          <p:cNvPr id="9" name="Rectangle: Rounded Corners 8">
            <a:extLst>
              <a:ext uri="{FF2B5EF4-FFF2-40B4-BE49-F238E27FC236}">
                <a16:creationId xmlns:a16="http://schemas.microsoft.com/office/drawing/2014/main" id="{95D80776-70F0-44E3-B4C1-29E916908016}"/>
              </a:ext>
            </a:extLst>
          </p:cNvPr>
          <p:cNvSpPr/>
          <p:nvPr/>
        </p:nvSpPr>
        <p:spPr>
          <a:xfrm>
            <a:off x="3886200" y="1330426"/>
            <a:ext cx="3848100" cy="3162300"/>
          </a:xfrm>
          <a:prstGeom prst="roundRect">
            <a:avLst/>
          </a:prstGeom>
          <a:solidFill>
            <a:schemeClr val="bg2">
              <a:lumMod val="25000"/>
              <a:alpha val="5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rgbClr val="FFC000"/>
                </a:solidFill>
                <a:latin typeface="Arial Black" panose="020B0A04020102020204" pitchFamily="34" charset="0"/>
                <a:cs typeface="Arial" panose="020B0604020202020204" pitchFamily="34" charset="0"/>
              </a:rPr>
              <a:t>CANTEEN ORDERING SYEMS </a:t>
            </a:r>
          </a:p>
        </p:txBody>
      </p:sp>
    </p:spTree>
    <p:extLst>
      <p:ext uri="{BB962C8B-B14F-4D97-AF65-F5344CB8AC3E}">
        <p14:creationId xmlns:p14="http://schemas.microsoft.com/office/powerpoint/2010/main" val="493561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lowchart: Terminator 2">
            <a:extLst>
              <a:ext uri="{FF2B5EF4-FFF2-40B4-BE49-F238E27FC236}">
                <a16:creationId xmlns:a16="http://schemas.microsoft.com/office/drawing/2014/main" id="{013D693C-C0FE-488C-A2A2-9878CA18E718}"/>
              </a:ext>
            </a:extLst>
          </p:cNvPr>
          <p:cNvSpPr/>
          <p:nvPr/>
        </p:nvSpPr>
        <p:spPr>
          <a:xfrm>
            <a:off x="319314" y="783772"/>
            <a:ext cx="1233715" cy="624114"/>
          </a:xfrm>
          <a:prstGeom prst="flowChartTerminator">
            <a:avLst/>
          </a:prstGeom>
          <a:solidFill>
            <a:srgbClr val="FF0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Start</a:t>
            </a:r>
          </a:p>
        </p:txBody>
      </p:sp>
      <p:cxnSp>
        <p:nvCxnSpPr>
          <p:cNvPr id="5" name="Straight Arrow Connector 4">
            <a:extLst>
              <a:ext uri="{FF2B5EF4-FFF2-40B4-BE49-F238E27FC236}">
                <a16:creationId xmlns:a16="http://schemas.microsoft.com/office/drawing/2014/main" id="{8EEC3A2E-ABAE-40AC-AA0B-1DACD6EDE6ED}"/>
              </a:ext>
            </a:extLst>
          </p:cNvPr>
          <p:cNvCxnSpPr>
            <a:cxnSpLocks/>
            <a:stCxn id="3" idx="3"/>
          </p:cNvCxnSpPr>
          <p:nvPr/>
        </p:nvCxnSpPr>
        <p:spPr>
          <a:xfrm>
            <a:off x="1553029" y="1095829"/>
            <a:ext cx="30227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8A0083CD-E97B-4A50-8EFE-E78458C51FCA}"/>
              </a:ext>
            </a:extLst>
          </p:cNvPr>
          <p:cNvSpPr/>
          <p:nvPr/>
        </p:nvSpPr>
        <p:spPr>
          <a:xfrm>
            <a:off x="1951225" y="682172"/>
            <a:ext cx="1567543" cy="914400"/>
          </a:xfrm>
          <a:prstGeom prst="rect">
            <a:avLst/>
          </a:prstGeom>
          <a:solidFill>
            <a:schemeClr val="accent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t>Employee goes to the cafeteria for lunch</a:t>
            </a:r>
          </a:p>
        </p:txBody>
      </p:sp>
      <p:cxnSp>
        <p:nvCxnSpPr>
          <p:cNvPr id="12" name="Straight Arrow Connector 11">
            <a:extLst>
              <a:ext uri="{FF2B5EF4-FFF2-40B4-BE49-F238E27FC236}">
                <a16:creationId xmlns:a16="http://schemas.microsoft.com/office/drawing/2014/main" id="{B559D0C9-26A4-4320-A36E-60C72B49333A}"/>
              </a:ext>
            </a:extLst>
          </p:cNvPr>
          <p:cNvCxnSpPr>
            <a:cxnSpLocks/>
          </p:cNvCxnSpPr>
          <p:nvPr/>
        </p:nvCxnSpPr>
        <p:spPr>
          <a:xfrm flipV="1">
            <a:off x="3492263" y="1139372"/>
            <a:ext cx="430380"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Flowchart: Decision 12">
            <a:extLst>
              <a:ext uri="{FF2B5EF4-FFF2-40B4-BE49-F238E27FC236}">
                <a16:creationId xmlns:a16="http://schemas.microsoft.com/office/drawing/2014/main" id="{6F9545F6-1A89-435D-BC0A-E9AA667CA548}"/>
              </a:ext>
            </a:extLst>
          </p:cNvPr>
          <p:cNvSpPr/>
          <p:nvPr/>
        </p:nvSpPr>
        <p:spPr>
          <a:xfrm>
            <a:off x="4028661" y="547126"/>
            <a:ext cx="1921565" cy="1162405"/>
          </a:xfrm>
          <a:prstGeom prst="flowChartDecision">
            <a:avLst/>
          </a:prstGeom>
          <a:solidFill>
            <a:schemeClr val="accent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Preferred food item available?</a:t>
            </a:r>
          </a:p>
        </p:txBody>
      </p:sp>
      <p:cxnSp>
        <p:nvCxnSpPr>
          <p:cNvPr id="15" name="Straight Arrow Connector 14">
            <a:extLst>
              <a:ext uri="{FF2B5EF4-FFF2-40B4-BE49-F238E27FC236}">
                <a16:creationId xmlns:a16="http://schemas.microsoft.com/office/drawing/2014/main" id="{04DFC8FB-44CD-4B2E-AEA0-7B97936D6F5B}"/>
              </a:ext>
            </a:extLst>
          </p:cNvPr>
          <p:cNvCxnSpPr>
            <a:cxnSpLocks/>
            <a:stCxn id="13" idx="3"/>
          </p:cNvCxnSpPr>
          <p:nvPr/>
        </p:nvCxnSpPr>
        <p:spPr>
          <a:xfrm>
            <a:off x="5950226" y="1128329"/>
            <a:ext cx="84813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F98C4231-B617-4C86-A911-5942AC29891A}"/>
              </a:ext>
            </a:extLst>
          </p:cNvPr>
          <p:cNvSpPr/>
          <p:nvPr/>
        </p:nvSpPr>
        <p:spPr>
          <a:xfrm>
            <a:off x="6886575" y="723900"/>
            <a:ext cx="1314450" cy="883104"/>
          </a:xfrm>
          <a:prstGeom prst="rect">
            <a:avLst/>
          </a:prstGeom>
          <a:solidFill>
            <a:schemeClr val="accent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Employee orders the desired food</a:t>
            </a:r>
          </a:p>
        </p:txBody>
      </p:sp>
      <p:cxnSp>
        <p:nvCxnSpPr>
          <p:cNvPr id="18" name="Straight Arrow Connector 17">
            <a:extLst>
              <a:ext uri="{FF2B5EF4-FFF2-40B4-BE49-F238E27FC236}">
                <a16:creationId xmlns:a16="http://schemas.microsoft.com/office/drawing/2014/main" id="{DAFE1B40-92CA-4936-8022-D0F16202A628}"/>
              </a:ext>
            </a:extLst>
          </p:cNvPr>
          <p:cNvCxnSpPr>
            <a:cxnSpLocks/>
          </p:cNvCxnSpPr>
          <p:nvPr/>
        </p:nvCxnSpPr>
        <p:spPr>
          <a:xfrm>
            <a:off x="8154760" y="1147082"/>
            <a:ext cx="50346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53C21DE2-CBC6-4F27-BB84-4B13849F5171}"/>
              </a:ext>
            </a:extLst>
          </p:cNvPr>
          <p:cNvSpPr/>
          <p:nvPr/>
        </p:nvSpPr>
        <p:spPr>
          <a:xfrm>
            <a:off x="8667749" y="715282"/>
            <a:ext cx="1400176" cy="920750"/>
          </a:xfrm>
          <a:prstGeom prst="rect">
            <a:avLst/>
          </a:prstGeom>
          <a:solidFill>
            <a:schemeClr val="accent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Wait for 30-35 minutes in queue to collect their food</a:t>
            </a:r>
          </a:p>
        </p:txBody>
      </p:sp>
      <p:sp>
        <p:nvSpPr>
          <p:cNvPr id="21" name="Rectangle 20">
            <a:extLst>
              <a:ext uri="{FF2B5EF4-FFF2-40B4-BE49-F238E27FC236}">
                <a16:creationId xmlns:a16="http://schemas.microsoft.com/office/drawing/2014/main" id="{21335E4A-9FD5-4C2B-A00A-66D784D241E4}"/>
              </a:ext>
            </a:extLst>
          </p:cNvPr>
          <p:cNvSpPr/>
          <p:nvPr/>
        </p:nvSpPr>
        <p:spPr>
          <a:xfrm>
            <a:off x="10609943" y="725714"/>
            <a:ext cx="1277258" cy="899886"/>
          </a:xfrm>
          <a:prstGeom prst="rect">
            <a:avLst/>
          </a:prstGeom>
          <a:solidFill>
            <a:schemeClr val="accent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Get a Table to sit and Eat</a:t>
            </a:r>
          </a:p>
        </p:txBody>
      </p:sp>
      <p:cxnSp>
        <p:nvCxnSpPr>
          <p:cNvPr id="22" name="Straight Arrow Connector 21">
            <a:extLst>
              <a:ext uri="{FF2B5EF4-FFF2-40B4-BE49-F238E27FC236}">
                <a16:creationId xmlns:a16="http://schemas.microsoft.com/office/drawing/2014/main" id="{3F6F7710-2740-422B-A3E9-B28CA7E17C50}"/>
              </a:ext>
            </a:extLst>
          </p:cNvPr>
          <p:cNvCxnSpPr>
            <a:cxnSpLocks/>
            <a:stCxn id="20" idx="3"/>
            <a:endCxn id="21" idx="1"/>
          </p:cNvCxnSpPr>
          <p:nvPr/>
        </p:nvCxnSpPr>
        <p:spPr>
          <a:xfrm>
            <a:off x="10067925" y="1175657"/>
            <a:ext cx="54201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A62AB801-ECB9-499A-9830-CDC207C17BBC}"/>
              </a:ext>
            </a:extLst>
          </p:cNvPr>
          <p:cNvSpPr/>
          <p:nvPr/>
        </p:nvSpPr>
        <p:spPr>
          <a:xfrm>
            <a:off x="10675257" y="2387599"/>
            <a:ext cx="1277258" cy="899886"/>
          </a:xfrm>
          <a:prstGeom prst="rect">
            <a:avLst/>
          </a:prstGeom>
          <a:solidFill>
            <a:schemeClr val="accent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Eats the food in 10 -15 minutes</a:t>
            </a:r>
          </a:p>
        </p:txBody>
      </p:sp>
      <p:sp>
        <p:nvSpPr>
          <p:cNvPr id="28" name="Rectangle 27">
            <a:extLst>
              <a:ext uri="{FF2B5EF4-FFF2-40B4-BE49-F238E27FC236}">
                <a16:creationId xmlns:a16="http://schemas.microsoft.com/office/drawing/2014/main" id="{232AC28D-17B5-4837-90EC-99DF18706623}"/>
              </a:ext>
            </a:extLst>
          </p:cNvPr>
          <p:cNvSpPr/>
          <p:nvPr/>
        </p:nvSpPr>
        <p:spPr>
          <a:xfrm>
            <a:off x="10411160" y="4281712"/>
            <a:ext cx="1611086" cy="1103087"/>
          </a:xfrm>
          <a:prstGeom prst="rect">
            <a:avLst/>
          </a:prstGeom>
          <a:solidFill>
            <a:schemeClr val="accent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Employee returns to workstation</a:t>
            </a:r>
          </a:p>
        </p:txBody>
      </p:sp>
      <p:sp>
        <p:nvSpPr>
          <p:cNvPr id="29" name="Flowchart: Terminator 28">
            <a:extLst>
              <a:ext uri="{FF2B5EF4-FFF2-40B4-BE49-F238E27FC236}">
                <a16:creationId xmlns:a16="http://schemas.microsoft.com/office/drawing/2014/main" id="{17DFE8F3-D65C-4540-AC4D-6B8C91A07CB5}"/>
              </a:ext>
            </a:extLst>
          </p:cNvPr>
          <p:cNvSpPr/>
          <p:nvPr/>
        </p:nvSpPr>
        <p:spPr>
          <a:xfrm>
            <a:off x="7910286" y="4432853"/>
            <a:ext cx="1386115" cy="950685"/>
          </a:xfrm>
          <a:prstGeom prst="flowChartTerminator">
            <a:avLst/>
          </a:prstGeom>
          <a:solidFill>
            <a:srgbClr val="FF0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a:t>
            </a:r>
          </a:p>
        </p:txBody>
      </p:sp>
      <p:sp>
        <p:nvSpPr>
          <p:cNvPr id="30" name="Rectangle 29">
            <a:extLst>
              <a:ext uri="{FF2B5EF4-FFF2-40B4-BE49-F238E27FC236}">
                <a16:creationId xmlns:a16="http://schemas.microsoft.com/office/drawing/2014/main" id="{D3EDF1DE-CF74-4C75-A810-7FE4A4BB76D6}"/>
              </a:ext>
            </a:extLst>
          </p:cNvPr>
          <p:cNvSpPr/>
          <p:nvPr/>
        </p:nvSpPr>
        <p:spPr>
          <a:xfrm>
            <a:off x="4161183" y="4353022"/>
            <a:ext cx="1761277" cy="894839"/>
          </a:xfrm>
          <a:prstGeom prst="rect">
            <a:avLst/>
          </a:prstGeom>
          <a:solidFill>
            <a:schemeClr val="accent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Food is thrown away as it wasn’t purchased</a:t>
            </a:r>
          </a:p>
        </p:txBody>
      </p:sp>
      <p:sp>
        <p:nvSpPr>
          <p:cNvPr id="31" name="Rectangle 30">
            <a:extLst>
              <a:ext uri="{FF2B5EF4-FFF2-40B4-BE49-F238E27FC236}">
                <a16:creationId xmlns:a16="http://schemas.microsoft.com/office/drawing/2014/main" id="{4D4BA520-E477-4E03-B0ED-8BBB62AD4FC5}"/>
              </a:ext>
            </a:extLst>
          </p:cNvPr>
          <p:cNvSpPr/>
          <p:nvPr/>
        </p:nvSpPr>
        <p:spPr>
          <a:xfrm>
            <a:off x="3988905" y="2528561"/>
            <a:ext cx="2743199" cy="890500"/>
          </a:xfrm>
          <a:prstGeom prst="rect">
            <a:avLst/>
          </a:prstGeom>
          <a:solidFill>
            <a:schemeClr val="accent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 choice in the food Selection .so employee doesn’t buy the food</a:t>
            </a:r>
          </a:p>
        </p:txBody>
      </p:sp>
      <p:sp>
        <p:nvSpPr>
          <p:cNvPr id="66" name="Rectangle 65">
            <a:extLst>
              <a:ext uri="{FF2B5EF4-FFF2-40B4-BE49-F238E27FC236}">
                <a16:creationId xmlns:a16="http://schemas.microsoft.com/office/drawing/2014/main" id="{62CF3E20-A2E6-4467-B218-1716B333BC08}"/>
              </a:ext>
            </a:extLst>
          </p:cNvPr>
          <p:cNvSpPr/>
          <p:nvPr/>
        </p:nvSpPr>
        <p:spPr>
          <a:xfrm>
            <a:off x="6146110" y="785191"/>
            <a:ext cx="495300" cy="266700"/>
          </a:xfrm>
          <a:prstGeom prst="rect">
            <a:avLst/>
          </a:prstGeom>
          <a:solidFill>
            <a:srgbClr val="00B05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YES</a:t>
            </a:r>
          </a:p>
        </p:txBody>
      </p:sp>
      <p:cxnSp>
        <p:nvCxnSpPr>
          <p:cNvPr id="79" name="Straight Arrow Connector 78">
            <a:extLst>
              <a:ext uri="{FF2B5EF4-FFF2-40B4-BE49-F238E27FC236}">
                <a16:creationId xmlns:a16="http://schemas.microsoft.com/office/drawing/2014/main" id="{C584C9A2-55BF-4CF1-BDD2-4A848C1C5CFC}"/>
              </a:ext>
            </a:extLst>
          </p:cNvPr>
          <p:cNvCxnSpPr>
            <a:cxnSpLocks/>
          </p:cNvCxnSpPr>
          <p:nvPr/>
        </p:nvCxnSpPr>
        <p:spPr>
          <a:xfrm>
            <a:off x="4989443" y="1722783"/>
            <a:ext cx="0" cy="7553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C5A91204-0F97-426D-B146-87AAE8D8D949}"/>
              </a:ext>
            </a:extLst>
          </p:cNvPr>
          <p:cNvCxnSpPr>
            <a:cxnSpLocks/>
          </p:cNvCxnSpPr>
          <p:nvPr/>
        </p:nvCxnSpPr>
        <p:spPr>
          <a:xfrm>
            <a:off x="4929808" y="3425687"/>
            <a:ext cx="0" cy="7553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0C685F02-93C3-416C-912A-39380C57EFCE}"/>
              </a:ext>
            </a:extLst>
          </p:cNvPr>
          <p:cNvCxnSpPr>
            <a:cxnSpLocks/>
            <a:stCxn id="30" idx="3"/>
          </p:cNvCxnSpPr>
          <p:nvPr/>
        </p:nvCxnSpPr>
        <p:spPr>
          <a:xfrm>
            <a:off x="5922460" y="4800442"/>
            <a:ext cx="185656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1C898014-32E3-4340-9243-4DBAB9A57A1F}"/>
              </a:ext>
            </a:extLst>
          </p:cNvPr>
          <p:cNvCxnSpPr>
            <a:cxnSpLocks/>
            <a:stCxn id="27" idx="2"/>
          </p:cNvCxnSpPr>
          <p:nvPr/>
        </p:nvCxnSpPr>
        <p:spPr>
          <a:xfrm>
            <a:off x="11313886" y="3287485"/>
            <a:ext cx="0" cy="90020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5E86E4CF-4329-46AE-8AE2-FE7273E648DA}"/>
              </a:ext>
            </a:extLst>
          </p:cNvPr>
          <p:cNvCxnSpPr>
            <a:cxnSpLocks/>
            <a:stCxn id="28" idx="1"/>
          </p:cNvCxnSpPr>
          <p:nvPr/>
        </p:nvCxnSpPr>
        <p:spPr>
          <a:xfrm flipH="1">
            <a:off x="9409043" y="4833256"/>
            <a:ext cx="100211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9F4E32D6-38CA-47F2-ACFB-B9522D368DAE}"/>
              </a:ext>
            </a:extLst>
          </p:cNvPr>
          <p:cNvCxnSpPr>
            <a:cxnSpLocks/>
            <a:stCxn id="21" idx="2"/>
          </p:cNvCxnSpPr>
          <p:nvPr/>
        </p:nvCxnSpPr>
        <p:spPr>
          <a:xfrm>
            <a:off x="11248572" y="1625600"/>
            <a:ext cx="15775" cy="6604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2AF38BF0-C3D6-4CCE-8F69-A3A682264C58}"/>
              </a:ext>
            </a:extLst>
          </p:cNvPr>
          <p:cNvSpPr/>
          <p:nvPr/>
        </p:nvSpPr>
        <p:spPr>
          <a:xfrm>
            <a:off x="4740551" y="1914525"/>
            <a:ext cx="495300" cy="266700"/>
          </a:xfrm>
          <a:prstGeom prst="rect">
            <a:avLst/>
          </a:prstGeom>
          <a:solidFill>
            <a:srgbClr val="FF0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NO</a:t>
            </a:r>
          </a:p>
        </p:txBody>
      </p:sp>
    </p:spTree>
    <p:extLst>
      <p:ext uri="{BB962C8B-B14F-4D97-AF65-F5344CB8AC3E}">
        <p14:creationId xmlns:p14="http://schemas.microsoft.com/office/powerpoint/2010/main" val="16859235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3173CD-11FF-425F-9352-FF90BB35BB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6577" cy="6858000"/>
          </a:xfrm>
          <a:prstGeom prst="rect">
            <a:avLst/>
          </a:prstGeom>
        </p:spPr>
      </p:pic>
      <p:sp>
        <p:nvSpPr>
          <p:cNvPr id="6" name="Rectangle 5">
            <a:extLst>
              <a:ext uri="{FF2B5EF4-FFF2-40B4-BE49-F238E27FC236}">
                <a16:creationId xmlns:a16="http://schemas.microsoft.com/office/drawing/2014/main" id="{1301CCF4-A31A-41A0-ADCB-2EBEA9E788D1}"/>
              </a:ext>
            </a:extLst>
          </p:cNvPr>
          <p:cNvSpPr/>
          <p:nvPr/>
        </p:nvSpPr>
        <p:spPr>
          <a:xfrm>
            <a:off x="9913454" y="-2800350"/>
            <a:ext cx="1842052" cy="63817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00D89E6F-667A-4754-B1B5-24C4F139DBE9}"/>
              </a:ext>
            </a:extLst>
          </p:cNvPr>
          <p:cNvSpPr/>
          <p:nvPr/>
        </p:nvSpPr>
        <p:spPr>
          <a:xfrm>
            <a:off x="2918791" y="0"/>
            <a:ext cx="1842052" cy="20764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E0F8B5-D9A4-4380-9AFC-64A08B71B6A5}"/>
              </a:ext>
            </a:extLst>
          </p:cNvPr>
          <p:cNvSpPr/>
          <p:nvPr/>
        </p:nvSpPr>
        <p:spPr>
          <a:xfrm>
            <a:off x="385141" y="3975652"/>
            <a:ext cx="1842052" cy="5764696"/>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2731A3D-1579-40B3-BC07-7BB6C37A4960}"/>
              </a:ext>
            </a:extLst>
          </p:cNvPr>
          <p:cNvSpPr/>
          <p:nvPr/>
        </p:nvSpPr>
        <p:spPr>
          <a:xfrm>
            <a:off x="5204791" y="4781550"/>
            <a:ext cx="1842052" cy="20764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56AD054-576B-41B0-AF33-B179E820788D}"/>
              </a:ext>
            </a:extLst>
          </p:cNvPr>
          <p:cNvSpPr/>
          <p:nvPr/>
        </p:nvSpPr>
        <p:spPr>
          <a:xfrm>
            <a:off x="7338391" y="0"/>
            <a:ext cx="1842052" cy="20764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F3141D7-9891-4991-B3EC-3C817BB65BD3}"/>
              </a:ext>
            </a:extLst>
          </p:cNvPr>
          <p:cNvSpPr txBox="1"/>
          <p:nvPr/>
        </p:nvSpPr>
        <p:spPr>
          <a:xfrm>
            <a:off x="2577547" y="2670313"/>
            <a:ext cx="6500192" cy="830997"/>
          </a:xfrm>
          <a:prstGeom prst="rect">
            <a:avLst/>
          </a:prstGeom>
          <a:noFill/>
        </p:spPr>
        <p:txBody>
          <a:bodyPr wrap="square" rtlCol="0">
            <a:spAutoFit/>
          </a:bodyPr>
          <a:lstStyle/>
          <a:p>
            <a:r>
              <a:rPr lang="en-US" sz="4800" b="1" dirty="0">
                <a:solidFill>
                  <a:schemeClr val="bg1"/>
                </a:solidFill>
                <a:latin typeface="Arial Rounded MT Bold" panose="020F0704030504030204" pitchFamily="34" charset="0"/>
              </a:rPr>
              <a:t>Future Process MAP </a:t>
            </a:r>
          </a:p>
        </p:txBody>
      </p:sp>
    </p:spTree>
    <p:extLst>
      <p:ext uri="{BB962C8B-B14F-4D97-AF65-F5344CB8AC3E}">
        <p14:creationId xmlns:p14="http://schemas.microsoft.com/office/powerpoint/2010/main" val="18027144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875E-6 -4.44444E-6 L -0.00117 0.39306 " pathEditMode="relative" rAng="0" ptsTypes="AA">
                                      <p:cBhvr>
                                        <p:cTn id="6" dur="2000" fill="hold"/>
                                        <p:tgtEl>
                                          <p:spTgt spid="6"/>
                                        </p:tgtEl>
                                        <p:attrNameLst>
                                          <p:attrName>ppt_x</p:attrName>
                                          <p:attrName>ppt_y</p:attrName>
                                        </p:attrNameLst>
                                      </p:cBhvr>
                                      <p:rCtr x="-65" y="19653"/>
                                    </p:animMotion>
                                  </p:childTnLst>
                                </p:cTn>
                              </p:par>
                              <p:par>
                                <p:cTn id="7" presetID="42" presetClass="path" presetSubtype="0" accel="50000" decel="50000" fill="hold" grpId="0" nodeType="withEffect">
                                  <p:stCondLst>
                                    <p:cond delay="0"/>
                                  </p:stCondLst>
                                  <p:childTnLst>
                                    <p:animMotion origin="layout" path="M -3.95833E-6 1.11111E-6 L -3.95833E-6 0.69583 " pathEditMode="relative" rAng="0" ptsTypes="AA">
                                      <p:cBhvr>
                                        <p:cTn id="8" dur="2000" fill="hold"/>
                                        <p:tgtEl>
                                          <p:spTgt spid="7"/>
                                        </p:tgtEl>
                                        <p:attrNameLst>
                                          <p:attrName>ppt_x</p:attrName>
                                          <p:attrName>ppt_y</p:attrName>
                                        </p:attrNameLst>
                                      </p:cBhvr>
                                      <p:rCtr x="0" y="34792"/>
                                    </p:animMotion>
                                  </p:childTnLst>
                                </p:cTn>
                              </p:par>
                              <p:par>
                                <p:cTn id="9" presetID="64" presetClass="path" presetSubtype="0" accel="50000" decel="50000" fill="hold" grpId="0" nodeType="withEffect">
                                  <p:stCondLst>
                                    <p:cond delay="0"/>
                                  </p:stCondLst>
                                  <p:childTnLst>
                                    <p:animMotion origin="layout" path="M -1.45833E-6 0 L -0.00091 -0.43333 " pathEditMode="relative" rAng="0" ptsTypes="AA">
                                      <p:cBhvr>
                                        <p:cTn id="10" dur="2000" fill="hold"/>
                                        <p:tgtEl>
                                          <p:spTgt spid="8"/>
                                        </p:tgtEl>
                                        <p:attrNameLst>
                                          <p:attrName>ppt_x</p:attrName>
                                          <p:attrName>ppt_y</p:attrName>
                                        </p:attrNameLst>
                                      </p:cBhvr>
                                      <p:rCtr x="-52" y="-21667"/>
                                    </p:animMotion>
                                  </p:childTnLst>
                                </p:cTn>
                              </p:par>
                              <p:par>
                                <p:cTn id="11" presetID="42" presetClass="path" presetSubtype="0" accel="50000" decel="50000" fill="hold" grpId="0" nodeType="withEffect">
                                  <p:stCondLst>
                                    <p:cond delay="0"/>
                                  </p:stCondLst>
                                  <p:childTnLst>
                                    <p:animMotion origin="layout" path="M -3.95833E-6 -1.11111E-6 L -3.95833E-6 -0.70417 " pathEditMode="relative" rAng="0" ptsTypes="AA">
                                      <p:cBhvr>
                                        <p:cTn id="12" dur="2000" fill="hold"/>
                                        <p:tgtEl>
                                          <p:spTgt spid="9"/>
                                        </p:tgtEl>
                                        <p:attrNameLst>
                                          <p:attrName>ppt_x</p:attrName>
                                          <p:attrName>ppt_y</p:attrName>
                                        </p:attrNameLst>
                                      </p:cBhvr>
                                      <p:rCtr x="0" y="-35208"/>
                                    </p:animMotion>
                                  </p:childTnLst>
                                </p:cTn>
                              </p:par>
                              <p:par>
                                <p:cTn id="13" presetID="42" presetClass="path" presetSubtype="0" accel="50000" decel="50000" fill="hold" grpId="0" nodeType="withEffect">
                                  <p:stCondLst>
                                    <p:cond delay="0"/>
                                  </p:stCondLst>
                                  <p:childTnLst>
                                    <p:animMotion origin="layout" path="M -3.95833E-6 1.11111E-6 L -3.95833E-6 0.69583 " pathEditMode="relative" rAng="0" ptsTypes="AA">
                                      <p:cBhvr>
                                        <p:cTn id="14" dur="2000" fill="hold"/>
                                        <p:tgtEl>
                                          <p:spTgt spid="10"/>
                                        </p:tgtEl>
                                        <p:attrNameLst>
                                          <p:attrName>ppt_x</p:attrName>
                                          <p:attrName>ppt_y</p:attrName>
                                        </p:attrNameLst>
                                      </p:cBhvr>
                                      <p:rCtr x="0" y="3479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Terminator 1">
            <a:extLst>
              <a:ext uri="{FF2B5EF4-FFF2-40B4-BE49-F238E27FC236}">
                <a16:creationId xmlns:a16="http://schemas.microsoft.com/office/drawing/2014/main" id="{51DD9204-2B35-4708-A69C-AB2219074938}"/>
              </a:ext>
            </a:extLst>
          </p:cNvPr>
          <p:cNvSpPr/>
          <p:nvPr/>
        </p:nvSpPr>
        <p:spPr>
          <a:xfrm>
            <a:off x="808382" y="225288"/>
            <a:ext cx="1166192" cy="516835"/>
          </a:xfrm>
          <a:prstGeom prst="flowChartTerminator">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START</a:t>
            </a:r>
          </a:p>
        </p:txBody>
      </p:sp>
      <p:sp>
        <p:nvSpPr>
          <p:cNvPr id="3" name="Flowchart: Decision 2">
            <a:extLst>
              <a:ext uri="{FF2B5EF4-FFF2-40B4-BE49-F238E27FC236}">
                <a16:creationId xmlns:a16="http://schemas.microsoft.com/office/drawing/2014/main" id="{E954C8CB-1371-4854-910A-2B51237A0BAB}"/>
              </a:ext>
            </a:extLst>
          </p:cNvPr>
          <p:cNvSpPr/>
          <p:nvPr/>
        </p:nvSpPr>
        <p:spPr>
          <a:xfrm>
            <a:off x="238539" y="1166192"/>
            <a:ext cx="2252870" cy="1166191"/>
          </a:xfrm>
          <a:prstGeom prst="flowChartDecision">
            <a:avLst/>
          </a:prstGeom>
          <a:solidFill>
            <a:srgbClr val="FFC000">
              <a:alpha val="68000"/>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Is The employee registered?</a:t>
            </a:r>
          </a:p>
        </p:txBody>
      </p:sp>
      <p:sp>
        <p:nvSpPr>
          <p:cNvPr id="4" name="Rectangle 3">
            <a:extLst>
              <a:ext uri="{FF2B5EF4-FFF2-40B4-BE49-F238E27FC236}">
                <a16:creationId xmlns:a16="http://schemas.microsoft.com/office/drawing/2014/main" id="{894CCD53-C34A-4E8C-BB7C-A18105B6FA38}"/>
              </a:ext>
            </a:extLst>
          </p:cNvPr>
          <p:cNvSpPr/>
          <p:nvPr/>
        </p:nvSpPr>
        <p:spPr>
          <a:xfrm>
            <a:off x="636104" y="2888974"/>
            <a:ext cx="1431235" cy="927652"/>
          </a:xfrm>
          <a:prstGeom prst="rect">
            <a:avLst/>
          </a:prstGeom>
          <a:solidFill>
            <a:srgbClr val="00B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Check the Food menu</a:t>
            </a:r>
          </a:p>
        </p:txBody>
      </p:sp>
      <p:sp>
        <p:nvSpPr>
          <p:cNvPr id="5" name="Rectangle 4">
            <a:extLst>
              <a:ext uri="{FF2B5EF4-FFF2-40B4-BE49-F238E27FC236}">
                <a16:creationId xmlns:a16="http://schemas.microsoft.com/office/drawing/2014/main" id="{1D181D99-5344-4447-BEB6-B12D5A2D6734}"/>
              </a:ext>
            </a:extLst>
          </p:cNvPr>
          <p:cNvSpPr/>
          <p:nvPr/>
        </p:nvSpPr>
        <p:spPr>
          <a:xfrm>
            <a:off x="483704" y="4300329"/>
            <a:ext cx="1431235" cy="927652"/>
          </a:xfrm>
          <a:prstGeom prst="rect">
            <a:avLst/>
          </a:prstGeom>
          <a:solidFill>
            <a:srgbClr val="00B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Order the Lunch</a:t>
            </a:r>
          </a:p>
        </p:txBody>
      </p:sp>
      <p:sp>
        <p:nvSpPr>
          <p:cNvPr id="6" name="Rectangle 5">
            <a:extLst>
              <a:ext uri="{FF2B5EF4-FFF2-40B4-BE49-F238E27FC236}">
                <a16:creationId xmlns:a16="http://schemas.microsoft.com/office/drawing/2014/main" id="{583C27F8-182A-4066-B912-5FF55D8ECFF0}"/>
              </a:ext>
            </a:extLst>
          </p:cNvPr>
          <p:cNvSpPr/>
          <p:nvPr/>
        </p:nvSpPr>
        <p:spPr>
          <a:xfrm>
            <a:off x="344556" y="5618921"/>
            <a:ext cx="2531166" cy="1046922"/>
          </a:xfrm>
          <a:prstGeom prst="rect">
            <a:avLst/>
          </a:prstGeom>
          <a:solidFill>
            <a:srgbClr val="00B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Payroll team deducts the total food bill from employee’s Salary</a:t>
            </a:r>
          </a:p>
        </p:txBody>
      </p:sp>
      <p:sp>
        <p:nvSpPr>
          <p:cNvPr id="7" name="Rectangle 6">
            <a:extLst>
              <a:ext uri="{FF2B5EF4-FFF2-40B4-BE49-F238E27FC236}">
                <a16:creationId xmlns:a16="http://schemas.microsoft.com/office/drawing/2014/main" id="{61E80E6E-3910-4D10-93A0-1D1BB9F848D0}"/>
              </a:ext>
            </a:extLst>
          </p:cNvPr>
          <p:cNvSpPr/>
          <p:nvPr/>
        </p:nvSpPr>
        <p:spPr>
          <a:xfrm>
            <a:off x="3876261" y="1411357"/>
            <a:ext cx="1490870" cy="576470"/>
          </a:xfrm>
          <a:prstGeom prst="rect">
            <a:avLst/>
          </a:prstGeom>
          <a:solidFill>
            <a:srgbClr val="00B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Registers on payments </a:t>
            </a:r>
          </a:p>
        </p:txBody>
      </p:sp>
      <p:sp>
        <p:nvSpPr>
          <p:cNvPr id="8" name="Rectangle 7">
            <a:extLst>
              <a:ext uri="{FF2B5EF4-FFF2-40B4-BE49-F238E27FC236}">
                <a16:creationId xmlns:a16="http://schemas.microsoft.com/office/drawing/2014/main" id="{8B8D788D-3DC1-4A9B-84F1-9E8867D9B20F}"/>
              </a:ext>
            </a:extLst>
          </p:cNvPr>
          <p:cNvSpPr/>
          <p:nvPr/>
        </p:nvSpPr>
        <p:spPr>
          <a:xfrm>
            <a:off x="2643808" y="4326835"/>
            <a:ext cx="1676401" cy="934278"/>
          </a:xfrm>
          <a:prstGeom prst="rect">
            <a:avLst/>
          </a:prstGeom>
          <a:solidFill>
            <a:srgbClr val="00B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Order processor views and assign the order to chef</a:t>
            </a:r>
          </a:p>
        </p:txBody>
      </p:sp>
      <p:sp>
        <p:nvSpPr>
          <p:cNvPr id="9" name="Rectangle 8">
            <a:extLst>
              <a:ext uri="{FF2B5EF4-FFF2-40B4-BE49-F238E27FC236}">
                <a16:creationId xmlns:a16="http://schemas.microsoft.com/office/drawing/2014/main" id="{80D2D6C5-2BDC-464E-9B67-9E101C2761F7}"/>
              </a:ext>
            </a:extLst>
          </p:cNvPr>
          <p:cNvSpPr/>
          <p:nvPr/>
        </p:nvSpPr>
        <p:spPr>
          <a:xfrm>
            <a:off x="4956314" y="4346712"/>
            <a:ext cx="1537252" cy="927652"/>
          </a:xfrm>
          <a:prstGeom prst="rect">
            <a:avLst/>
          </a:prstGeom>
          <a:solidFill>
            <a:srgbClr val="00B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Meal prepared by the chef</a:t>
            </a:r>
          </a:p>
        </p:txBody>
      </p:sp>
      <p:sp>
        <p:nvSpPr>
          <p:cNvPr id="10" name="Rectangle 9">
            <a:extLst>
              <a:ext uri="{FF2B5EF4-FFF2-40B4-BE49-F238E27FC236}">
                <a16:creationId xmlns:a16="http://schemas.microsoft.com/office/drawing/2014/main" id="{894FEFEA-08F8-4C46-9C95-EF9BA24EFFFA}"/>
              </a:ext>
            </a:extLst>
          </p:cNvPr>
          <p:cNvSpPr/>
          <p:nvPr/>
        </p:nvSpPr>
        <p:spPr>
          <a:xfrm>
            <a:off x="7321825" y="4313582"/>
            <a:ext cx="1808923" cy="1027044"/>
          </a:xfrm>
          <a:prstGeom prst="rect">
            <a:avLst/>
          </a:prstGeom>
          <a:solidFill>
            <a:srgbClr val="00B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Lunch delivered at employee’s Workstation</a:t>
            </a:r>
          </a:p>
        </p:txBody>
      </p:sp>
      <p:sp>
        <p:nvSpPr>
          <p:cNvPr id="11" name="Rectangle 10">
            <a:extLst>
              <a:ext uri="{FF2B5EF4-FFF2-40B4-BE49-F238E27FC236}">
                <a16:creationId xmlns:a16="http://schemas.microsoft.com/office/drawing/2014/main" id="{1077E8A4-3614-4398-9203-ECABA7ED5438}"/>
              </a:ext>
            </a:extLst>
          </p:cNvPr>
          <p:cNvSpPr/>
          <p:nvPr/>
        </p:nvSpPr>
        <p:spPr>
          <a:xfrm>
            <a:off x="9753600" y="4280452"/>
            <a:ext cx="2014331" cy="1046922"/>
          </a:xfrm>
          <a:prstGeom prst="rect">
            <a:avLst/>
          </a:prstGeom>
          <a:solidFill>
            <a:srgbClr val="00B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Employee leaves the feedback after order completion</a:t>
            </a:r>
          </a:p>
        </p:txBody>
      </p:sp>
      <p:sp>
        <p:nvSpPr>
          <p:cNvPr id="12" name="Flowchart: Terminator 11">
            <a:extLst>
              <a:ext uri="{FF2B5EF4-FFF2-40B4-BE49-F238E27FC236}">
                <a16:creationId xmlns:a16="http://schemas.microsoft.com/office/drawing/2014/main" id="{341AF884-D931-43BA-AD33-64DD6B99ABE0}"/>
              </a:ext>
            </a:extLst>
          </p:cNvPr>
          <p:cNvSpPr/>
          <p:nvPr/>
        </p:nvSpPr>
        <p:spPr>
          <a:xfrm>
            <a:off x="9899373" y="5877338"/>
            <a:ext cx="1464365" cy="682487"/>
          </a:xfrm>
          <a:prstGeom prst="flowChartTerminator">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a:t>
            </a:r>
          </a:p>
        </p:txBody>
      </p:sp>
      <p:cxnSp>
        <p:nvCxnSpPr>
          <p:cNvPr id="14" name="Straight Arrow Connector 13">
            <a:extLst>
              <a:ext uri="{FF2B5EF4-FFF2-40B4-BE49-F238E27FC236}">
                <a16:creationId xmlns:a16="http://schemas.microsoft.com/office/drawing/2014/main" id="{289A66A5-F667-4DE2-B896-A44BFE67CAA4}"/>
              </a:ext>
            </a:extLst>
          </p:cNvPr>
          <p:cNvCxnSpPr>
            <a:cxnSpLocks/>
            <a:endCxn id="3" idx="0"/>
          </p:cNvCxnSpPr>
          <p:nvPr/>
        </p:nvCxnSpPr>
        <p:spPr>
          <a:xfrm>
            <a:off x="1364974" y="848139"/>
            <a:ext cx="0" cy="31805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F2C85E2-8881-42DA-A819-73898B9915EC}"/>
              </a:ext>
            </a:extLst>
          </p:cNvPr>
          <p:cNvCxnSpPr>
            <a:cxnSpLocks/>
            <a:stCxn id="3" idx="2"/>
          </p:cNvCxnSpPr>
          <p:nvPr/>
        </p:nvCxnSpPr>
        <p:spPr>
          <a:xfrm>
            <a:off x="1364974" y="2332383"/>
            <a:ext cx="0" cy="4505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C3AEFED-9762-4698-B115-CC6154020981}"/>
              </a:ext>
            </a:extLst>
          </p:cNvPr>
          <p:cNvCxnSpPr>
            <a:cxnSpLocks/>
          </p:cNvCxnSpPr>
          <p:nvPr/>
        </p:nvCxnSpPr>
        <p:spPr>
          <a:xfrm>
            <a:off x="1305339" y="3796748"/>
            <a:ext cx="0" cy="4505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3025164-BCA7-4C2D-B1C5-DEAE2003FC9E}"/>
              </a:ext>
            </a:extLst>
          </p:cNvPr>
          <p:cNvCxnSpPr>
            <a:cxnSpLocks/>
          </p:cNvCxnSpPr>
          <p:nvPr/>
        </p:nvCxnSpPr>
        <p:spPr>
          <a:xfrm>
            <a:off x="1285461" y="5340626"/>
            <a:ext cx="0" cy="2782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50ED1E2-4515-4C7F-816A-B30E047E4F9B}"/>
              </a:ext>
            </a:extLst>
          </p:cNvPr>
          <p:cNvCxnSpPr>
            <a:cxnSpLocks/>
            <a:stCxn id="5" idx="3"/>
          </p:cNvCxnSpPr>
          <p:nvPr/>
        </p:nvCxnSpPr>
        <p:spPr>
          <a:xfrm>
            <a:off x="1914939" y="4764155"/>
            <a:ext cx="62947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E0A3AEC6-5067-4983-9423-0C94298B849B}"/>
              </a:ext>
            </a:extLst>
          </p:cNvPr>
          <p:cNvCxnSpPr>
            <a:cxnSpLocks/>
          </p:cNvCxnSpPr>
          <p:nvPr/>
        </p:nvCxnSpPr>
        <p:spPr>
          <a:xfrm>
            <a:off x="4333461" y="4820478"/>
            <a:ext cx="5565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51D5560A-8178-44BA-B042-9B6F2369E6C6}"/>
              </a:ext>
            </a:extLst>
          </p:cNvPr>
          <p:cNvCxnSpPr>
            <a:cxnSpLocks/>
          </p:cNvCxnSpPr>
          <p:nvPr/>
        </p:nvCxnSpPr>
        <p:spPr>
          <a:xfrm>
            <a:off x="6539949" y="4840357"/>
            <a:ext cx="66923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EE824FB-B8AC-4704-953B-874ACA4A8DB0}"/>
              </a:ext>
            </a:extLst>
          </p:cNvPr>
          <p:cNvCxnSpPr>
            <a:cxnSpLocks/>
          </p:cNvCxnSpPr>
          <p:nvPr/>
        </p:nvCxnSpPr>
        <p:spPr>
          <a:xfrm>
            <a:off x="9150626" y="4866861"/>
            <a:ext cx="49695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13E84A76-DD4D-4F93-B0D9-AB4F1F5023BB}"/>
              </a:ext>
            </a:extLst>
          </p:cNvPr>
          <p:cNvCxnSpPr>
            <a:cxnSpLocks/>
          </p:cNvCxnSpPr>
          <p:nvPr/>
        </p:nvCxnSpPr>
        <p:spPr>
          <a:xfrm>
            <a:off x="10601739" y="5367130"/>
            <a:ext cx="0" cy="3710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D74D2B1F-50D1-4644-92FB-F2C5E820739A}"/>
              </a:ext>
            </a:extLst>
          </p:cNvPr>
          <p:cNvCxnSpPr>
            <a:stCxn id="6" idx="3"/>
          </p:cNvCxnSpPr>
          <p:nvPr/>
        </p:nvCxnSpPr>
        <p:spPr>
          <a:xfrm>
            <a:off x="2875722" y="6142382"/>
            <a:ext cx="6877878" cy="198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8D802E43-7CFA-4611-8786-885A6DAD1750}"/>
              </a:ext>
            </a:extLst>
          </p:cNvPr>
          <p:cNvCxnSpPr/>
          <p:nvPr/>
        </p:nvCxnSpPr>
        <p:spPr>
          <a:xfrm>
            <a:off x="2570922" y="1762539"/>
            <a:ext cx="117944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8" name="Connector: Elbow 47">
            <a:extLst>
              <a:ext uri="{FF2B5EF4-FFF2-40B4-BE49-F238E27FC236}">
                <a16:creationId xmlns:a16="http://schemas.microsoft.com/office/drawing/2014/main" id="{237E8467-12AA-47B1-9F74-CCCE02F5E480}"/>
              </a:ext>
            </a:extLst>
          </p:cNvPr>
          <p:cNvCxnSpPr>
            <a:cxnSpLocks/>
            <a:stCxn id="7" idx="2"/>
            <a:endCxn id="4" idx="3"/>
          </p:cNvCxnSpPr>
          <p:nvPr/>
        </p:nvCxnSpPr>
        <p:spPr>
          <a:xfrm rot="5400000">
            <a:off x="2662032" y="1393135"/>
            <a:ext cx="1364973" cy="255435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50" name="Rectangle 49">
            <a:extLst>
              <a:ext uri="{FF2B5EF4-FFF2-40B4-BE49-F238E27FC236}">
                <a16:creationId xmlns:a16="http://schemas.microsoft.com/office/drawing/2014/main" id="{A7245E14-8475-4354-AB1B-E85A0E37F527}"/>
              </a:ext>
            </a:extLst>
          </p:cNvPr>
          <p:cNvSpPr/>
          <p:nvPr/>
        </p:nvSpPr>
        <p:spPr>
          <a:xfrm>
            <a:off x="2716696" y="1046922"/>
            <a:ext cx="808382" cy="47707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NO</a:t>
            </a:r>
          </a:p>
        </p:txBody>
      </p:sp>
      <p:sp>
        <p:nvSpPr>
          <p:cNvPr id="51" name="TextBox 50">
            <a:extLst>
              <a:ext uri="{FF2B5EF4-FFF2-40B4-BE49-F238E27FC236}">
                <a16:creationId xmlns:a16="http://schemas.microsoft.com/office/drawing/2014/main" id="{B8920648-E459-4B74-BFEA-B6C8FC055E3F}"/>
              </a:ext>
            </a:extLst>
          </p:cNvPr>
          <p:cNvSpPr txBox="1"/>
          <p:nvPr/>
        </p:nvSpPr>
        <p:spPr>
          <a:xfrm>
            <a:off x="1643270" y="2411896"/>
            <a:ext cx="821634" cy="369332"/>
          </a:xfrm>
          <a:prstGeom prst="rect">
            <a:avLst/>
          </a:prstGeom>
          <a:solidFill>
            <a:schemeClr val="bg1"/>
          </a:solidFill>
          <a:ln>
            <a:solidFill>
              <a:schemeClr val="tx1"/>
            </a:solidFill>
          </a:ln>
        </p:spPr>
        <p:txBody>
          <a:bodyPr wrap="square" rtlCol="0">
            <a:spAutoFit/>
          </a:bodyPr>
          <a:lstStyle/>
          <a:p>
            <a:r>
              <a:rPr lang="en-US" dirty="0"/>
              <a:t>YES</a:t>
            </a:r>
          </a:p>
        </p:txBody>
      </p:sp>
    </p:spTree>
    <p:extLst>
      <p:ext uri="{BB962C8B-B14F-4D97-AF65-F5344CB8AC3E}">
        <p14:creationId xmlns:p14="http://schemas.microsoft.com/office/powerpoint/2010/main" val="1611949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E3267F-427C-4851-A5E4-7AA9439865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6577" cy="685800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pic>
      <p:sp>
        <p:nvSpPr>
          <p:cNvPr id="5" name="Flowchart: Decision 4">
            <a:extLst>
              <a:ext uri="{FF2B5EF4-FFF2-40B4-BE49-F238E27FC236}">
                <a16:creationId xmlns:a16="http://schemas.microsoft.com/office/drawing/2014/main" id="{BCFB6875-3A22-462F-ABF4-D290D9F5785A}"/>
              </a:ext>
            </a:extLst>
          </p:cNvPr>
          <p:cNvSpPr/>
          <p:nvPr/>
        </p:nvSpPr>
        <p:spPr>
          <a:xfrm rot="1087134">
            <a:off x="351954" y="-540805"/>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lowchart: Decision 5">
            <a:extLst>
              <a:ext uri="{FF2B5EF4-FFF2-40B4-BE49-F238E27FC236}">
                <a16:creationId xmlns:a16="http://schemas.microsoft.com/office/drawing/2014/main" id="{D8CC5668-2404-418E-8D46-6D32B386B3A2}"/>
              </a:ext>
            </a:extLst>
          </p:cNvPr>
          <p:cNvSpPr/>
          <p:nvPr/>
        </p:nvSpPr>
        <p:spPr>
          <a:xfrm rot="1087134">
            <a:off x="1025565" y="1443475"/>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lowchart: Decision 6">
            <a:extLst>
              <a:ext uri="{FF2B5EF4-FFF2-40B4-BE49-F238E27FC236}">
                <a16:creationId xmlns:a16="http://schemas.microsoft.com/office/drawing/2014/main" id="{917B8814-D96F-4724-9C62-32C1F08FEE01}"/>
              </a:ext>
            </a:extLst>
          </p:cNvPr>
          <p:cNvSpPr/>
          <p:nvPr/>
        </p:nvSpPr>
        <p:spPr>
          <a:xfrm rot="1087134">
            <a:off x="-1303771" y="721368"/>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Decision 7">
            <a:extLst>
              <a:ext uri="{FF2B5EF4-FFF2-40B4-BE49-F238E27FC236}">
                <a16:creationId xmlns:a16="http://schemas.microsoft.com/office/drawing/2014/main" id="{43A3B91A-7EA9-4E50-A854-FFB858F9C152}"/>
              </a:ext>
            </a:extLst>
          </p:cNvPr>
          <p:cNvSpPr/>
          <p:nvPr/>
        </p:nvSpPr>
        <p:spPr>
          <a:xfrm rot="1087134">
            <a:off x="-678884" y="2609530"/>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Decision 8">
            <a:extLst>
              <a:ext uri="{FF2B5EF4-FFF2-40B4-BE49-F238E27FC236}">
                <a16:creationId xmlns:a16="http://schemas.microsoft.com/office/drawing/2014/main" id="{9D257DA8-F7D5-4D06-910F-7A475CA68A45}"/>
              </a:ext>
            </a:extLst>
          </p:cNvPr>
          <p:cNvSpPr/>
          <p:nvPr/>
        </p:nvSpPr>
        <p:spPr>
          <a:xfrm rot="1087134">
            <a:off x="42121" y="4448968"/>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owchart: Decision 9">
            <a:extLst>
              <a:ext uri="{FF2B5EF4-FFF2-40B4-BE49-F238E27FC236}">
                <a16:creationId xmlns:a16="http://schemas.microsoft.com/office/drawing/2014/main" id="{4D07A3A2-1CC0-4DC5-9204-ADB1D3805A8B}"/>
              </a:ext>
            </a:extLst>
          </p:cNvPr>
          <p:cNvSpPr/>
          <p:nvPr/>
        </p:nvSpPr>
        <p:spPr>
          <a:xfrm rot="1087134">
            <a:off x="-2322761" y="3835492"/>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owchart: Decision 10">
            <a:extLst>
              <a:ext uri="{FF2B5EF4-FFF2-40B4-BE49-F238E27FC236}">
                <a16:creationId xmlns:a16="http://schemas.microsoft.com/office/drawing/2014/main" id="{77CBF4CC-BC30-4031-99FC-9376DF898E30}"/>
              </a:ext>
            </a:extLst>
          </p:cNvPr>
          <p:cNvSpPr/>
          <p:nvPr/>
        </p:nvSpPr>
        <p:spPr>
          <a:xfrm rot="1087134">
            <a:off x="1746571" y="3282913"/>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7000EBE-084C-41C1-84DF-2C72ADB5BA9B}"/>
              </a:ext>
            </a:extLst>
          </p:cNvPr>
          <p:cNvSpPr txBox="1"/>
          <p:nvPr/>
        </p:nvSpPr>
        <p:spPr>
          <a:xfrm>
            <a:off x="4419600" y="1600200"/>
            <a:ext cx="6591300" cy="2862322"/>
          </a:xfrm>
          <a:prstGeom prst="rect">
            <a:avLst/>
          </a:prstGeom>
          <a:noFill/>
          <a:ln>
            <a:noFill/>
          </a:ln>
        </p:spPr>
        <p:txBody>
          <a:bodyPr wrap="square" rtlCol="0">
            <a:spAutoFit/>
          </a:bodyPr>
          <a:lstStyle/>
          <a:p>
            <a:r>
              <a:rPr lang="en-US" sz="6000" dirty="0">
                <a:solidFill>
                  <a:schemeClr val="bg1"/>
                </a:solidFill>
                <a:latin typeface="Arial Rounded MT Bold" panose="020F0704030504030204" pitchFamily="34" charset="0"/>
              </a:rPr>
              <a:t>Scope of the canteen ordering system</a:t>
            </a:r>
          </a:p>
        </p:txBody>
      </p:sp>
      <p:sp>
        <p:nvSpPr>
          <p:cNvPr id="14" name="Flowchart: Decision 13">
            <a:extLst>
              <a:ext uri="{FF2B5EF4-FFF2-40B4-BE49-F238E27FC236}">
                <a16:creationId xmlns:a16="http://schemas.microsoft.com/office/drawing/2014/main" id="{D3D16FF4-0435-49D7-97A1-78954D178051}"/>
              </a:ext>
            </a:extLst>
          </p:cNvPr>
          <p:cNvSpPr/>
          <p:nvPr/>
        </p:nvSpPr>
        <p:spPr>
          <a:xfrm rot="1087134">
            <a:off x="391684" y="-578906"/>
            <a:ext cx="2362200" cy="2895600"/>
          </a:xfrm>
          <a:prstGeom prst="flowChartDecision">
            <a:avLst/>
          </a:prstGeom>
          <a:gradFill>
            <a:gsLst>
              <a:gs pos="57000">
                <a:srgbClr val="FF0000"/>
              </a:gs>
              <a:gs pos="50000">
                <a:srgbClr val="FF0000"/>
              </a:gs>
              <a:gs pos="0">
                <a:srgbClr val="FF0000"/>
              </a:gs>
              <a:gs pos="100000">
                <a:schemeClr val="bg2">
                  <a:lumMod val="90000"/>
                </a:schemeClr>
              </a:gs>
              <a:gs pos="85000">
                <a:srgbClr val="363636"/>
              </a:gs>
              <a:gs pos="63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lowchart: Decision 14">
            <a:extLst>
              <a:ext uri="{FF2B5EF4-FFF2-40B4-BE49-F238E27FC236}">
                <a16:creationId xmlns:a16="http://schemas.microsoft.com/office/drawing/2014/main" id="{46CCFA57-6B69-4E32-A3B0-C90DA6B0DEB0}"/>
              </a:ext>
            </a:extLst>
          </p:cNvPr>
          <p:cNvSpPr/>
          <p:nvPr/>
        </p:nvSpPr>
        <p:spPr>
          <a:xfrm rot="1087134">
            <a:off x="1786301" y="3282913"/>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Decision 16">
            <a:extLst>
              <a:ext uri="{FF2B5EF4-FFF2-40B4-BE49-F238E27FC236}">
                <a16:creationId xmlns:a16="http://schemas.microsoft.com/office/drawing/2014/main" id="{E617FA49-9ACB-4EB7-B689-0F10A1CA996B}"/>
              </a:ext>
            </a:extLst>
          </p:cNvPr>
          <p:cNvSpPr/>
          <p:nvPr/>
        </p:nvSpPr>
        <p:spPr>
          <a:xfrm rot="1087134">
            <a:off x="-1598861" y="5816692"/>
            <a:ext cx="2362200" cy="2895600"/>
          </a:xfrm>
          <a:prstGeom prst="flowChartDecision">
            <a:avLst/>
          </a:prstGeom>
          <a:gradFill>
            <a:gsLst>
              <a:gs pos="57000">
                <a:srgbClr val="FF0000"/>
              </a:gs>
              <a:gs pos="50000">
                <a:srgbClr val="FF0000"/>
              </a:gs>
              <a:gs pos="0">
                <a:srgbClr val="FF0000"/>
              </a:gs>
              <a:gs pos="100000">
                <a:schemeClr val="bg2">
                  <a:lumMod val="90000"/>
                </a:schemeClr>
              </a:gs>
              <a:gs pos="85000">
                <a:srgbClr val="363636"/>
              </a:gs>
              <a:gs pos="63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lowchart: Decision 17">
            <a:extLst>
              <a:ext uri="{FF2B5EF4-FFF2-40B4-BE49-F238E27FC236}">
                <a16:creationId xmlns:a16="http://schemas.microsoft.com/office/drawing/2014/main" id="{2264800B-A086-49CD-B357-39CC0C796567}"/>
              </a:ext>
            </a:extLst>
          </p:cNvPr>
          <p:cNvSpPr/>
          <p:nvPr/>
        </p:nvSpPr>
        <p:spPr>
          <a:xfrm rot="1087134">
            <a:off x="-3084760" y="1968592"/>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lowchart: Decision 18">
            <a:extLst>
              <a:ext uri="{FF2B5EF4-FFF2-40B4-BE49-F238E27FC236}">
                <a16:creationId xmlns:a16="http://schemas.microsoft.com/office/drawing/2014/main" id="{5E10C732-5919-4014-9CA7-28712D55AF34}"/>
              </a:ext>
            </a:extLst>
          </p:cNvPr>
          <p:cNvSpPr/>
          <p:nvPr/>
        </p:nvSpPr>
        <p:spPr>
          <a:xfrm rot="1087134">
            <a:off x="1025565" y="1443474"/>
            <a:ext cx="2362200" cy="2895600"/>
          </a:xfrm>
          <a:prstGeom prst="flowChartDecision">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7374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54167E-6 -0.02454 L 0.28971 -0.24005 " pathEditMode="relative" rAng="0" ptsTypes="AA">
                                      <p:cBhvr>
                                        <p:cTn id="6" dur="2000" fill="hold"/>
                                        <p:tgtEl>
                                          <p:spTgt spid="14"/>
                                        </p:tgtEl>
                                        <p:attrNameLst>
                                          <p:attrName>ppt_x</p:attrName>
                                          <p:attrName>ppt_y</p:attrName>
                                        </p:attrNameLst>
                                      </p:cBhvr>
                                      <p:rCtr x="14479" y="-10764"/>
                                    </p:animMotion>
                                  </p:childTnLst>
                                </p:cTn>
                              </p:par>
                              <p:par>
                                <p:cTn id="7" presetID="42" presetClass="path" presetSubtype="0" accel="50000" decel="50000" fill="hold" grpId="0" nodeType="withEffect">
                                  <p:stCondLst>
                                    <p:cond delay="0"/>
                                  </p:stCondLst>
                                  <p:childTnLst>
                                    <p:animMotion origin="layout" path="M 4.16667E-7 2.22222E-6 L 0.76901 0.42291 " pathEditMode="relative" rAng="0" ptsTypes="AA">
                                      <p:cBhvr>
                                        <p:cTn id="8" dur="2000" fill="hold"/>
                                        <p:tgtEl>
                                          <p:spTgt spid="6"/>
                                        </p:tgtEl>
                                        <p:attrNameLst>
                                          <p:attrName>ppt_x</p:attrName>
                                          <p:attrName>ppt_y</p:attrName>
                                        </p:attrNameLst>
                                      </p:cBhvr>
                                      <p:rCtr x="38451" y="21134"/>
                                    </p:animMotion>
                                  </p:childTnLst>
                                </p:cTn>
                              </p:par>
                              <p:par>
                                <p:cTn id="9" presetID="42" presetClass="path" presetSubtype="0" accel="50000" decel="50000" fill="hold" grpId="0" nodeType="withEffect">
                                  <p:stCondLst>
                                    <p:cond delay="0"/>
                                  </p:stCondLst>
                                  <p:childTnLst>
                                    <p:animMotion origin="layout" path="M -0.01237 -4.81481E-6 L 0.57539 0.38797 " pathEditMode="relative" rAng="0" ptsTypes="AA">
                                      <p:cBhvr>
                                        <p:cTn id="10" dur="2000" fill="hold"/>
                                        <p:tgtEl>
                                          <p:spTgt spid="15"/>
                                        </p:tgtEl>
                                        <p:attrNameLst>
                                          <p:attrName>ppt_x</p:attrName>
                                          <p:attrName>ppt_y</p:attrName>
                                        </p:attrNameLst>
                                      </p:cBhvr>
                                      <p:rCtr x="29388" y="19398"/>
                                    </p:animMotion>
                                  </p:childTnLst>
                                </p:cTn>
                              </p:par>
                              <p:par>
                                <p:cTn id="11" presetID="42" presetClass="path" presetSubtype="0" accel="50000" decel="50000" fill="hold" grpId="0" nodeType="withEffect">
                                  <p:stCondLst>
                                    <p:cond delay="0"/>
                                  </p:stCondLst>
                                  <p:childTnLst>
                                    <p:animMotion origin="layout" path="M -0.01237 -2.22222E-6 L 0.84649 -0.75972 " pathEditMode="relative" rAng="0" ptsTypes="AA">
                                      <p:cBhvr>
                                        <p:cTn id="12" dur="2000" fill="hold"/>
                                        <p:tgtEl>
                                          <p:spTgt spid="9"/>
                                        </p:tgtEl>
                                        <p:attrNameLst>
                                          <p:attrName>ppt_x</p:attrName>
                                          <p:attrName>ppt_y</p:attrName>
                                        </p:attrNameLst>
                                      </p:cBhvr>
                                      <p:rCtr x="42943" y="-37986"/>
                                    </p:animMotion>
                                  </p:childTnLst>
                                </p:cTn>
                              </p:par>
                              <p:par>
                                <p:cTn id="13" presetID="42" presetClass="path" presetSubtype="0" accel="50000" decel="50000" fill="hold" grpId="0" nodeType="withEffect">
                                  <p:stCondLst>
                                    <p:cond delay="0"/>
                                  </p:stCondLst>
                                  <p:childTnLst>
                                    <p:animMotion origin="layout" path="M -0.01237 3.33333E-6 L 0.8276 -0.68056 " pathEditMode="relative" rAng="0" ptsTypes="AA">
                                      <p:cBhvr>
                                        <p:cTn id="14" dur="2000" fill="hold"/>
                                        <p:tgtEl>
                                          <p:spTgt spid="8"/>
                                        </p:tgtEl>
                                        <p:attrNameLst>
                                          <p:attrName>ppt_x</p:attrName>
                                          <p:attrName>ppt_y</p:attrName>
                                        </p:attrNameLst>
                                      </p:cBhvr>
                                      <p:rCtr x="41992" y="-34028"/>
                                    </p:animMotion>
                                  </p:childTnLst>
                                </p:cTn>
                              </p:par>
                              <p:par>
                                <p:cTn id="15" presetID="42" presetClass="path" presetSubtype="0" accel="50000" decel="50000" fill="hold" grpId="0" nodeType="withEffect">
                                  <p:stCondLst>
                                    <p:cond delay="0"/>
                                  </p:stCondLst>
                                  <p:childTnLst>
                                    <p:animMotion origin="layout" path="M -0.01237 -3.7037E-6 L 0.61941 -0.39953 " pathEditMode="relative" rAng="0" ptsTypes="AA">
                                      <p:cBhvr>
                                        <p:cTn id="16" dur="2000" fill="hold"/>
                                        <p:tgtEl>
                                          <p:spTgt spid="7"/>
                                        </p:tgtEl>
                                        <p:attrNameLst>
                                          <p:attrName>ppt_x</p:attrName>
                                          <p:attrName>ppt_y</p:attrName>
                                        </p:attrNameLst>
                                      </p:cBhvr>
                                      <p:rCtr x="31589" y="-19977"/>
                                    </p:animMotion>
                                  </p:childTnLst>
                                </p:cTn>
                              </p:par>
                              <p:par>
                                <p:cTn id="17" presetID="42" presetClass="path" presetSubtype="0" accel="50000" decel="50000" fill="hold" grpId="0" nodeType="withEffect">
                                  <p:stCondLst>
                                    <p:cond delay="0"/>
                                  </p:stCondLst>
                                  <p:childTnLst>
                                    <p:animMotion origin="layout" path="M 4.79167E-6 7.40741E-7 L 0.12227 -0.19954 " pathEditMode="relative" rAng="0" ptsTypes="AA">
                                      <p:cBhvr>
                                        <p:cTn id="18" dur="2000" fill="hold"/>
                                        <p:tgtEl>
                                          <p:spTgt spid="17"/>
                                        </p:tgtEl>
                                        <p:attrNameLst>
                                          <p:attrName>ppt_x</p:attrName>
                                          <p:attrName>ppt_y</p:attrName>
                                        </p:attrNameLst>
                                      </p:cBhvr>
                                      <p:rCtr x="7956" y="-11852"/>
                                    </p:animMotion>
                                  </p:childTnLst>
                                </p:cTn>
                              </p:par>
                              <p:par>
                                <p:cTn id="19" presetID="42" presetClass="path" presetSubtype="0" accel="50000" decel="50000" fill="hold" grpId="0" nodeType="withEffect">
                                  <p:stCondLst>
                                    <p:cond delay="0"/>
                                  </p:stCondLst>
                                  <p:childTnLst>
                                    <p:animMotion origin="layout" path="M 4.79167E-6 7.40741E-7 L 0.12227 -0.19954 " pathEditMode="relative" rAng="0" ptsTypes="AA">
                                      <p:cBhvr>
                                        <p:cTn id="20" dur="2000" fill="hold"/>
                                        <p:tgtEl>
                                          <p:spTgt spid="10"/>
                                        </p:tgtEl>
                                        <p:attrNameLst>
                                          <p:attrName>ppt_x</p:attrName>
                                          <p:attrName>ppt_y</p:attrName>
                                        </p:attrNameLst>
                                      </p:cBhvr>
                                      <p:rCtr x="7956" y="-11852"/>
                                    </p:animMotion>
                                  </p:childTnLst>
                                </p:cTn>
                              </p:par>
                              <p:par>
                                <p:cTn id="21" presetID="42" presetClass="path" presetSubtype="0" accel="50000" decel="50000" fill="hold" grpId="0" nodeType="withEffect">
                                  <p:stCondLst>
                                    <p:cond delay="0"/>
                                  </p:stCondLst>
                                  <p:childTnLst>
                                    <p:animMotion origin="layout" path="M 4.79167E-6 7.40741E-7 L 0.12227 -0.19954 " pathEditMode="relative" rAng="0" ptsTypes="AA">
                                      <p:cBhvr>
                                        <p:cTn id="22" dur="2000" fill="hold"/>
                                        <p:tgtEl>
                                          <p:spTgt spid="18"/>
                                        </p:tgtEl>
                                        <p:attrNameLst>
                                          <p:attrName>ppt_x</p:attrName>
                                          <p:attrName>ppt_y</p:attrName>
                                        </p:attrNameLst>
                                      </p:cBhvr>
                                      <p:rCtr x="7956" y="-11852"/>
                                    </p:animMotion>
                                  </p:childTnLst>
                                </p:cTn>
                              </p:par>
                              <p:par>
                                <p:cTn id="23" presetID="42" presetClass="path" presetSubtype="0" accel="50000" decel="50000" fill="hold" grpId="0" nodeType="withEffect">
                                  <p:stCondLst>
                                    <p:cond delay="0"/>
                                  </p:stCondLst>
                                  <p:childTnLst>
                                    <p:animMotion origin="layout" path="M 4.16667E-7 2.22222E-6 L 0.64557 0.28125 " pathEditMode="relative" rAng="0" ptsTypes="AA">
                                      <p:cBhvr>
                                        <p:cTn id="24" dur="2000" fill="hold"/>
                                        <p:tgtEl>
                                          <p:spTgt spid="19"/>
                                        </p:tgtEl>
                                        <p:attrNameLst>
                                          <p:attrName>ppt_x</p:attrName>
                                          <p:attrName>ppt_y</p:attrName>
                                        </p:attrNameLst>
                                      </p:cBhvr>
                                      <p:rCtr x="32279" y="1405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4" grpId="0" animBg="1"/>
      <p:bldP spid="15" grpId="0" animBg="1"/>
      <p:bldP spid="17" grpId="0" animBg="1"/>
      <p:bldP spid="18" grpId="0" animBg="1"/>
      <p:bldP spid="1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E3267F-427C-4851-A5E4-7AA9439865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3" y="0"/>
            <a:ext cx="12186577" cy="685800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1"/>
          </a:gradFill>
        </p:spPr>
      </p:pic>
      <p:sp>
        <p:nvSpPr>
          <p:cNvPr id="14" name="TextBox 13">
            <a:extLst>
              <a:ext uri="{FF2B5EF4-FFF2-40B4-BE49-F238E27FC236}">
                <a16:creationId xmlns:a16="http://schemas.microsoft.com/office/drawing/2014/main" id="{77B522D0-9DDB-477E-9620-32A8A376FC87}"/>
              </a:ext>
            </a:extLst>
          </p:cNvPr>
          <p:cNvSpPr txBox="1"/>
          <p:nvPr/>
        </p:nvSpPr>
        <p:spPr>
          <a:xfrm>
            <a:off x="342900" y="1943100"/>
            <a:ext cx="11849100" cy="3170099"/>
          </a:xfrm>
          <a:prstGeom prst="rect">
            <a:avLst/>
          </a:prstGeom>
          <a:noFill/>
        </p:spPr>
        <p:txBody>
          <a:bodyPr wrap="square" rtlCol="0">
            <a:spAutoFit/>
          </a:bodyPr>
          <a:lstStyle/>
          <a:p>
            <a:r>
              <a:rPr lang="en-US" sz="4000" dirty="0">
                <a:solidFill>
                  <a:schemeClr val="bg1"/>
                </a:solidFill>
                <a:latin typeface="Arial Rounded MT Bold" panose="020F0704030504030204" pitchFamily="34" charset="0"/>
              </a:rPr>
              <a:t>The Scope of the Canteen Management system has  4components:  </a:t>
            </a:r>
          </a:p>
          <a:p>
            <a:pPr marL="571500" indent="-571500">
              <a:buFont typeface="Arial" panose="020B0604020202020204" pitchFamily="34" charset="0"/>
              <a:buChar char="•"/>
            </a:pPr>
            <a:r>
              <a:rPr lang="en-US" sz="4000" dirty="0">
                <a:solidFill>
                  <a:schemeClr val="bg1"/>
                </a:solidFill>
                <a:latin typeface="Arial Rounded MT Bold" panose="020F0704030504030204" pitchFamily="34" charset="0"/>
              </a:rPr>
              <a:t>Unilever management </a:t>
            </a:r>
          </a:p>
          <a:p>
            <a:pPr marL="685800" indent="-685800">
              <a:buFont typeface="Arial" panose="020B0604020202020204" pitchFamily="34" charset="0"/>
              <a:buChar char="•"/>
            </a:pPr>
            <a:r>
              <a:rPr lang="en-US" sz="4000" dirty="0">
                <a:solidFill>
                  <a:schemeClr val="bg1"/>
                </a:solidFill>
                <a:latin typeface="Arial Rounded MT Bold" panose="020F0704030504030204" pitchFamily="34" charset="0"/>
              </a:rPr>
              <a:t> unilever employee</a:t>
            </a:r>
          </a:p>
          <a:p>
            <a:pPr marL="685800" indent="-685800">
              <a:buFont typeface="Arial" panose="020B0604020202020204" pitchFamily="34" charset="0"/>
              <a:buChar char="•"/>
            </a:pPr>
            <a:r>
              <a:rPr lang="en-US" sz="4000" dirty="0">
                <a:solidFill>
                  <a:schemeClr val="bg1"/>
                </a:solidFill>
                <a:latin typeface="Arial Rounded MT Bold" panose="020F0704030504030204" pitchFamily="34" charset="0"/>
              </a:rPr>
              <a:t>canteen management and payroll team</a:t>
            </a:r>
          </a:p>
        </p:txBody>
      </p:sp>
      <p:sp>
        <p:nvSpPr>
          <p:cNvPr id="25" name="TextBox 24">
            <a:extLst>
              <a:ext uri="{FF2B5EF4-FFF2-40B4-BE49-F238E27FC236}">
                <a16:creationId xmlns:a16="http://schemas.microsoft.com/office/drawing/2014/main" id="{D2C84913-F4A6-406E-9AEC-220D74469DEE}"/>
              </a:ext>
            </a:extLst>
          </p:cNvPr>
          <p:cNvSpPr txBox="1"/>
          <p:nvPr/>
        </p:nvSpPr>
        <p:spPr>
          <a:xfrm>
            <a:off x="3886200" y="533400"/>
            <a:ext cx="3733800" cy="1015663"/>
          </a:xfrm>
          <a:prstGeom prst="rect">
            <a:avLst/>
          </a:prstGeom>
          <a:noFill/>
        </p:spPr>
        <p:txBody>
          <a:bodyPr wrap="square" rtlCol="0">
            <a:spAutoFit/>
          </a:bodyPr>
          <a:lstStyle/>
          <a:p>
            <a:r>
              <a:rPr lang="en-US" sz="6000" dirty="0">
                <a:solidFill>
                  <a:schemeClr val="bg1"/>
                </a:solidFill>
                <a:latin typeface="Arial Rounded MT Bold" panose="020F0704030504030204" pitchFamily="34" charset="0"/>
              </a:rPr>
              <a:t>Task -5</a:t>
            </a:r>
          </a:p>
        </p:txBody>
      </p:sp>
    </p:spTree>
    <p:extLst>
      <p:ext uri="{BB962C8B-B14F-4D97-AF65-F5344CB8AC3E}">
        <p14:creationId xmlns:p14="http://schemas.microsoft.com/office/powerpoint/2010/main" val="152348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3173CD-11FF-425F-9352-FF90BB35BB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6577" cy="6858000"/>
          </a:xfrm>
          <a:prstGeom prst="rect">
            <a:avLst/>
          </a:prstGeom>
        </p:spPr>
      </p:pic>
      <p:sp>
        <p:nvSpPr>
          <p:cNvPr id="6" name="Rectangle 5">
            <a:extLst>
              <a:ext uri="{FF2B5EF4-FFF2-40B4-BE49-F238E27FC236}">
                <a16:creationId xmlns:a16="http://schemas.microsoft.com/office/drawing/2014/main" id="{1301CCF4-A31A-41A0-ADCB-2EBEA9E788D1}"/>
              </a:ext>
            </a:extLst>
          </p:cNvPr>
          <p:cNvSpPr/>
          <p:nvPr/>
        </p:nvSpPr>
        <p:spPr>
          <a:xfrm>
            <a:off x="10668000" y="-2800350"/>
            <a:ext cx="1087506" cy="63817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00D89E6F-667A-4754-B1B5-24C4F139DBE9}"/>
              </a:ext>
            </a:extLst>
          </p:cNvPr>
          <p:cNvSpPr/>
          <p:nvPr/>
        </p:nvSpPr>
        <p:spPr>
          <a:xfrm>
            <a:off x="4335411" y="0"/>
            <a:ext cx="778778" cy="20764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E0F8B5-D9A4-4380-9AFC-64A08B71B6A5}"/>
              </a:ext>
            </a:extLst>
          </p:cNvPr>
          <p:cNvSpPr/>
          <p:nvPr/>
        </p:nvSpPr>
        <p:spPr>
          <a:xfrm>
            <a:off x="385141" y="4022034"/>
            <a:ext cx="1125607" cy="61838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2731A3D-1579-40B3-BC07-7BB6C37A4960}"/>
              </a:ext>
            </a:extLst>
          </p:cNvPr>
          <p:cNvSpPr/>
          <p:nvPr/>
        </p:nvSpPr>
        <p:spPr>
          <a:xfrm>
            <a:off x="5204791" y="4800600"/>
            <a:ext cx="510209" cy="205740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56AD054-576B-41B0-AF33-B179E820788D}"/>
              </a:ext>
            </a:extLst>
          </p:cNvPr>
          <p:cNvSpPr/>
          <p:nvPr/>
        </p:nvSpPr>
        <p:spPr>
          <a:xfrm>
            <a:off x="7081683" y="0"/>
            <a:ext cx="803359" cy="20764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F3141D7-9891-4991-B3EC-3C817BB65BD3}"/>
              </a:ext>
            </a:extLst>
          </p:cNvPr>
          <p:cNvSpPr txBox="1"/>
          <p:nvPr/>
        </p:nvSpPr>
        <p:spPr>
          <a:xfrm>
            <a:off x="3034747" y="3051313"/>
            <a:ext cx="5499653" cy="830997"/>
          </a:xfrm>
          <a:prstGeom prst="rect">
            <a:avLst/>
          </a:prstGeom>
          <a:noFill/>
        </p:spPr>
        <p:txBody>
          <a:bodyPr wrap="square" rtlCol="0">
            <a:spAutoFit/>
          </a:bodyPr>
          <a:lstStyle/>
          <a:p>
            <a:r>
              <a:rPr lang="en-US" sz="4800" b="1" dirty="0">
                <a:solidFill>
                  <a:schemeClr val="bg1"/>
                </a:solidFill>
                <a:latin typeface="Arial Rounded MT Bold" panose="020F0704030504030204" pitchFamily="34" charset="0"/>
              </a:rPr>
              <a:t>Context Diagram </a:t>
            </a:r>
          </a:p>
        </p:txBody>
      </p:sp>
      <p:sp>
        <p:nvSpPr>
          <p:cNvPr id="11" name="Rectangle 10">
            <a:extLst>
              <a:ext uri="{FF2B5EF4-FFF2-40B4-BE49-F238E27FC236}">
                <a16:creationId xmlns:a16="http://schemas.microsoft.com/office/drawing/2014/main" id="{CC1D17CF-45A3-4747-B136-44029E66E0A0}"/>
              </a:ext>
            </a:extLst>
          </p:cNvPr>
          <p:cNvSpPr/>
          <p:nvPr/>
        </p:nvSpPr>
        <p:spPr>
          <a:xfrm>
            <a:off x="2260323" y="6477000"/>
            <a:ext cx="1435377" cy="297180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6F2C864-4282-4164-8089-8BFA9AE1BE1C}"/>
              </a:ext>
            </a:extLst>
          </p:cNvPr>
          <p:cNvSpPr/>
          <p:nvPr/>
        </p:nvSpPr>
        <p:spPr>
          <a:xfrm>
            <a:off x="6309691" y="4800600"/>
            <a:ext cx="510209" cy="205740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E36BAECC-7B58-4240-BBEB-6D2A717CFD13}"/>
              </a:ext>
            </a:extLst>
          </p:cNvPr>
          <p:cNvSpPr/>
          <p:nvPr/>
        </p:nvSpPr>
        <p:spPr>
          <a:xfrm>
            <a:off x="9086850" y="-3905250"/>
            <a:ext cx="1087506" cy="63817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46707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25E-6 -4.44444E-6 L -0.00117 0.39306 " pathEditMode="relative" rAng="0" ptsTypes="AA">
                                      <p:cBhvr>
                                        <p:cTn id="6" dur="2000" fill="hold"/>
                                        <p:tgtEl>
                                          <p:spTgt spid="6"/>
                                        </p:tgtEl>
                                        <p:attrNameLst>
                                          <p:attrName>ppt_x</p:attrName>
                                          <p:attrName>ppt_y</p:attrName>
                                        </p:attrNameLst>
                                      </p:cBhvr>
                                      <p:rCtr x="-65" y="19653"/>
                                    </p:animMotion>
                                  </p:childTnLst>
                                </p:cTn>
                              </p:par>
                              <p:par>
                                <p:cTn id="7" presetID="42" presetClass="path" presetSubtype="0" accel="50000" decel="50000" fill="hold" grpId="0" nodeType="withEffect">
                                  <p:stCondLst>
                                    <p:cond delay="0"/>
                                  </p:stCondLst>
                                  <p:childTnLst>
                                    <p:animMotion origin="layout" path="M 5.55112E-17 1.11111E-6 L 5.55112E-17 0.69583 " pathEditMode="relative" rAng="0" ptsTypes="AA">
                                      <p:cBhvr>
                                        <p:cTn id="8" dur="2000" fill="hold"/>
                                        <p:tgtEl>
                                          <p:spTgt spid="7"/>
                                        </p:tgtEl>
                                        <p:attrNameLst>
                                          <p:attrName>ppt_x</p:attrName>
                                          <p:attrName>ppt_y</p:attrName>
                                        </p:attrNameLst>
                                      </p:cBhvr>
                                      <p:rCtr x="0" y="34792"/>
                                    </p:animMotion>
                                  </p:childTnLst>
                                </p:cTn>
                              </p:par>
                              <p:par>
                                <p:cTn id="9" presetID="64" presetClass="path" presetSubtype="0" accel="50000" decel="50000" fill="hold" grpId="0" nodeType="withEffect">
                                  <p:stCondLst>
                                    <p:cond delay="0"/>
                                  </p:stCondLst>
                                  <p:childTnLst>
                                    <p:animMotion origin="layout" path="M -4.375E-6 1.48148E-6 L -0.00091 -0.43333 " pathEditMode="relative" rAng="0" ptsTypes="AA">
                                      <p:cBhvr>
                                        <p:cTn id="10" dur="2000" fill="hold"/>
                                        <p:tgtEl>
                                          <p:spTgt spid="8"/>
                                        </p:tgtEl>
                                        <p:attrNameLst>
                                          <p:attrName>ppt_x</p:attrName>
                                          <p:attrName>ppt_y</p:attrName>
                                        </p:attrNameLst>
                                      </p:cBhvr>
                                      <p:rCtr x="-52" y="-21667"/>
                                    </p:animMotion>
                                  </p:childTnLst>
                                </p:cTn>
                              </p:par>
                              <p:par>
                                <p:cTn id="11" presetID="42" presetClass="path" presetSubtype="0" accel="50000" decel="50000" fill="hold" grpId="0" nodeType="withEffect">
                                  <p:stCondLst>
                                    <p:cond delay="0"/>
                                  </p:stCondLst>
                                  <p:childTnLst>
                                    <p:animMotion origin="layout" path="M 3.54167E-6 1.11022E-16 L 3.54167E-6 -0.70417 " pathEditMode="relative" rAng="0" ptsTypes="AA">
                                      <p:cBhvr>
                                        <p:cTn id="12" dur="2000" fill="hold"/>
                                        <p:tgtEl>
                                          <p:spTgt spid="9"/>
                                        </p:tgtEl>
                                        <p:attrNameLst>
                                          <p:attrName>ppt_x</p:attrName>
                                          <p:attrName>ppt_y</p:attrName>
                                        </p:attrNameLst>
                                      </p:cBhvr>
                                      <p:rCtr x="0" y="-35208"/>
                                    </p:animMotion>
                                  </p:childTnLst>
                                </p:cTn>
                              </p:par>
                              <p:par>
                                <p:cTn id="13" presetID="42" presetClass="path" presetSubtype="0" accel="50000" decel="50000" fill="hold" grpId="0" nodeType="withEffect">
                                  <p:stCondLst>
                                    <p:cond delay="0"/>
                                  </p:stCondLst>
                                  <p:childTnLst>
                                    <p:animMotion origin="layout" path="M -2.08333E-6 1.11111E-6 L -2.08333E-6 0.69583 " pathEditMode="relative" rAng="0" ptsTypes="AA">
                                      <p:cBhvr>
                                        <p:cTn id="14" dur="2000" fill="hold"/>
                                        <p:tgtEl>
                                          <p:spTgt spid="10"/>
                                        </p:tgtEl>
                                        <p:attrNameLst>
                                          <p:attrName>ppt_x</p:attrName>
                                          <p:attrName>ppt_y</p:attrName>
                                        </p:attrNameLst>
                                      </p:cBhvr>
                                      <p:rCtr x="0" y="34792"/>
                                    </p:animMotion>
                                  </p:childTnLst>
                                </p:cTn>
                              </p:par>
                              <p:par>
                                <p:cTn id="15" presetID="64" presetClass="path" presetSubtype="0" accel="50000" decel="50000" fill="hold" grpId="0" nodeType="withEffect">
                                  <p:stCondLst>
                                    <p:cond delay="0"/>
                                  </p:stCondLst>
                                  <p:childTnLst>
                                    <p:animMotion origin="layout" path="M -8.33333E-7 -1.11111E-6 L 0.00287 -0.36921 " pathEditMode="relative" rAng="0" ptsTypes="AA">
                                      <p:cBhvr>
                                        <p:cTn id="16" dur="2000" fill="hold"/>
                                        <p:tgtEl>
                                          <p:spTgt spid="11"/>
                                        </p:tgtEl>
                                        <p:attrNameLst>
                                          <p:attrName>ppt_x</p:attrName>
                                          <p:attrName>ppt_y</p:attrName>
                                        </p:attrNameLst>
                                      </p:cBhvr>
                                      <p:rCtr x="143" y="-18472"/>
                                    </p:animMotion>
                                  </p:childTnLst>
                                </p:cTn>
                              </p:par>
                              <p:par>
                                <p:cTn id="17" presetID="42" presetClass="path" presetSubtype="0" accel="50000" decel="50000" fill="hold" grpId="0" nodeType="withEffect">
                                  <p:stCondLst>
                                    <p:cond delay="0"/>
                                  </p:stCondLst>
                                  <p:childTnLst>
                                    <p:animMotion origin="layout" path="M -1.45833E-6 1.11022E-16 L -1.45833E-6 -0.70417 " pathEditMode="relative" rAng="0" ptsTypes="AA">
                                      <p:cBhvr>
                                        <p:cTn id="18" dur="2000" fill="hold"/>
                                        <p:tgtEl>
                                          <p:spTgt spid="12"/>
                                        </p:tgtEl>
                                        <p:attrNameLst>
                                          <p:attrName>ppt_x</p:attrName>
                                          <p:attrName>ppt_y</p:attrName>
                                        </p:attrNameLst>
                                      </p:cBhvr>
                                      <p:rCtr x="0" y="-35208"/>
                                    </p:animMotion>
                                  </p:childTnLst>
                                </p:cTn>
                              </p:par>
                              <p:par>
                                <p:cTn id="19" presetID="42" presetClass="path" presetSubtype="0" accel="50000" decel="50000" fill="hold" grpId="0" nodeType="withEffect">
                                  <p:stCondLst>
                                    <p:cond delay="0"/>
                                  </p:stCondLst>
                                  <p:childTnLst>
                                    <p:animMotion origin="layout" path="M -3.75E-6 -3.33333E-6 L -0.00117 0.39306 " pathEditMode="relative" rAng="0" ptsTypes="AA">
                                      <p:cBhvr>
                                        <p:cTn id="20" dur="2000" fill="hold"/>
                                        <p:tgtEl>
                                          <p:spTgt spid="13"/>
                                        </p:tgtEl>
                                        <p:attrNameLst>
                                          <p:attrName>ppt_x</p:attrName>
                                          <p:attrName>ppt_y</p:attrName>
                                        </p:attrNameLst>
                                      </p:cBhvr>
                                      <p:rCtr x="-65" y="1965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Connector 1">
            <a:extLst>
              <a:ext uri="{FF2B5EF4-FFF2-40B4-BE49-F238E27FC236}">
                <a16:creationId xmlns:a16="http://schemas.microsoft.com/office/drawing/2014/main" id="{A0E760C0-D51B-4011-8883-25B527207533}"/>
              </a:ext>
            </a:extLst>
          </p:cNvPr>
          <p:cNvSpPr/>
          <p:nvPr/>
        </p:nvSpPr>
        <p:spPr>
          <a:xfrm>
            <a:off x="5128591" y="2398644"/>
            <a:ext cx="1934818" cy="1934817"/>
          </a:xfrm>
          <a:prstGeom prst="flowChartConnector">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Canteen Ordering System</a:t>
            </a:r>
          </a:p>
        </p:txBody>
      </p:sp>
      <p:sp>
        <p:nvSpPr>
          <p:cNvPr id="3" name="Rectangle 2">
            <a:extLst>
              <a:ext uri="{FF2B5EF4-FFF2-40B4-BE49-F238E27FC236}">
                <a16:creationId xmlns:a16="http://schemas.microsoft.com/office/drawing/2014/main" id="{A3189E42-5712-4619-89F6-D370E2005352}"/>
              </a:ext>
            </a:extLst>
          </p:cNvPr>
          <p:cNvSpPr/>
          <p:nvPr/>
        </p:nvSpPr>
        <p:spPr>
          <a:xfrm>
            <a:off x="609600" y="212036"/>
            <a:ext cx="1815549" cy="1364974"/>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Unilever </a:t>
            </a:r>
          </a:p>
          <a:p>
            <a:pPr algn="ctr"/>
            <a:r>
              <a:rPr lang="en-US" dirty="0">
                <a:solidFill>
                  <a:schemeClr val="tx1"/>
                </a:solidFill>
              </a:rPr>
              <a:t>Management</a:t>
            </a:r>
          </a:p>
        </p:txBody>
      </p:sp>
      <p:sp>
        <p:nvSpPr>
          <p:cNvPr id="4" name="Rectangle 3">
            <a:extLst>
              <a:ext uri="{FF2B5EF4-FFF2-40B4-BE49-F238E27FC236}">
                <a16:creationId xmlns:a16="http://schemas.microsoft.com/office/drawing/2014/main" id="{9A3E84B1-7820-4AC3-9406-5EE91A194F01}"/>
              </a:ext>
            </a:extLst>
          </p:cNvPr>
          <p:cNvSpPr/>
          <p:nvPr/>
        </p:nvSpPr>
        <p:spPr>
          <a:xfrm>
            <a:off x="629478" y="5247860"/>
            <a:ext cx="1795670" cy="1444488"/>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Unilever</a:t>
            </a:r>
          </a:p>
          <a:p>
            <a:pPr algn="ctr"/>
            <a:r>
              <a:rPr lang="en-US" dirty="0">
                <a:solidFill>
                  <a:schemeClr val="tx1"/>
                </a:solidFill>
              </a:rPr>
              <a:t>Management</a:t>
            </a:r>
          </a:p>
        </p:txBody>
      </p:sp>
      <p:sp>
        <p:nvSpPr>
          <p:cNvPr id="5" name="Rectangle 4">
            <a:extLst>
              <a:ext uri="{FF2B5EF4-FFF2-40B4-BE49-F238E27FC236}">
                <a16:creationId xmlns:a16="http://schemas.microsoft.com/office/drawing/2014/main" id="{ADA57BB6-80A5-4DA6-802C-08C9AB8FF5ED}"/>
              </a:ext>
            </a:extLst>
          </p:cNvPr>
          <p:cNvSpPr/>
          <p:nvPr/>
        </p:nvSpPr>
        <p:spPr>
          <a:xfrm>
            <a:off x="9760226" y="205410"/>
            <a:ext cx="1815549" cy="1364974"/>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Canteen Management</a:t>
            </a:r>
          </a:p>
        </p:txBody>
      </p:sp>
      <p:sp>
        <p:nvSpPr>
          <p:cNvPr id="6" name="Rectangle 5">
            <a:extLst>
              <a:ext uri="{FF2B5EF4-FFF2-40B4-BE49-F238E27FC236}">
                <a16:creationId xmlns:a16="http://schemas.microsoft.com/office/drawing/2014/main" id="{6F965139-29F2-4B5B-9C0A-71F6B4C760EB}"/>
              </a:ext>
            </a:extLst>
          </p:cNvPr>
          <p:cNvSpPr/>
          <p:nvPr/>
        </p:nvSpPr>
        <p:spPr>
          <a:xfrm>
            <a:off x="9806609" y="5287619"/>
            <a:ext cx="1815549" cy="1364974"/>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Payroll Team</a:t>
            </a:r>
          </a:p>
        </p:txBody>
      </p:sp>
      <p:sp>
        <p:nvSpPr>
          <p:cNvPr id="7" name="Rectangle 6">
            <a:extLst>
              <a:ext uri="{FF2B5EF4-FFF2-40B4-BE49-F238E27FC236}">
                <a16:creationId xmlns:a16="http://schemas.microsoft.com/office/drawing/2014/main" id="{456180F4-EFCC-4934-A3E4-BD333B3165DF}"/>
              </a:ext>
            </a:extLst>
          </p:cNvPr>
          <p:cNvSpPr/>
          <p:nvPr/>
        </p:nvSpPr>
        <p:spPr>
          <a:xfrm>
            <a:off x="5201478" y="6016486"/>
            <a:ext cx="1815549" cy="748747"/>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Meal Deliverer</a:t>
            </a:r>
          </a:p>
        </p:txBody>
      </p:sp>
      <p:cxnSp>
        <p:nvCxnSpPr>
          <p:cNvPr id="9" name="Straight Arrow Connector 8">
            <a:extLst>
              <a:ext uri="{FF2B5EF4-FFF2-40B4-BE49-F238E27FC236}">
                <a16:creationId xmlns:a16="http://schemas.microsoft.com/office/drawing/2014/main" id="{5BCC1966-3E07-45BA-9ACA-1C41742F1844}"/>
              </a:ext>
            </a:extLst>
          </p:cNvPr>
          <p:cNvCxnSpPr>
            <a:cxnSpLocks/>
          </p:cNvCxnSpPr>
          <p:nvPr/>
        </p:nvCxnSpPr>
        <p:spPr>
          <a:xfrm>
            <a:off x="2239617" y="1696278"/>
            <a:ext cx="2835966" cy="15240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F5FF5E1A-9AC1-4B3A-A48E-21B3B4E491DA}"/>
              </a:ext>
            </a:extLst>
          </p:cNvPr>
          <p:cNvCxnSpPr>
            <a:cxnSpLocks/>
          </p:cNvCxnSpPr>
          <p:nvPr/>
        </p:nvCxnSpPr>
        <p:spPr>
          <a:xfrm flipH="1" flipV="1">
            <a:off x="2531165" y="1444487"/>
            <a:ext cx="2690192" cy="14444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00EA0D9-3383-432C-8C9A-2A5513659841}"/>
              </a:ext>
            </a:extLst>
          </p:cNvPr>
          <p:cNvCxnSpPr>
            <a:cxnSpLocks/>
          </p:cNvCxnSpPr>
          <p:nvPr/>
        </p:nvCxnSpPr>
        <p:spPr>
          <a:xfrm flipV="1">
            <a:off x="7142922" y="1696279"/>
            <a:ext cx="3299791" cy="15372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9615555-1A30-4C8D-9B70-D7A76BE398B5}"/>
              </a:ext>
            </a:extLst>
          </p:cNvPr>
          <p:cNvCxnSpPr>
            <a:cxnSpLocks/>
          </p:cNvCxnSpPr>
          <p:nvPr/>
        </p:nvCxnSpPr>
        <p:spPr>
          <a:xfrm flipH="1">
            <a:off x="1881810" y="3604591"/>
            <a:ext cx="3233529" cy="15505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1DCEA2A-EBBB-446D-859B-781DF9530318}"/>
              </a:ext>
            </a:extLst>
          </p:cNvPr>
          <p:cNvCxnSpPr>
            <a:cxnSpLocks/>
          </p:cNvCxnSpPr>
          <p:nvPr/>
        </p:nvCxnSpPr>
        <p:spPr>
          <a:xfrm flipV="1">
            <a:off x="2385391" y="3829878"/>
            <a:ext cx="2796209" cy="13384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15D403D5-7E7F-449B-BB49-720E0F4704AF}"/>
              </a:ext>
            </a:extLst>
          </p:cNvPr>
          <p:cNvCxnSpPr>
            <a:cxnSpLocks/>
          </p:cNvCxnSpPr>
          <p:nvPr/>
        </p:nvCxnSpPr>
        <p:spPr>
          <a:xfrm flipH="1">
            <a:off x="6804991" y="1212574"/>
            <a:ext cx="2849217" cy="13517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7C34D494-699E-4582-B454-D18D79258F6F}"/>
              </a:ext>
            </a:extLst>
          </p:cNvPr>
          <p:cNvCxnSpPr>
            <a:cxnSpLocks/>
          </p:cNvCxnSpPr>
          <p:nvPr/>
        </p:nvCxnSpPr>
        <p:spPr>
          <a:xfrm>
            <a:off x="5989983" y="4545496"/>
            <a:ext cx="0" cy="1431235"/>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5C9EA845-39AB-44A3-86A9-EAC48A892361}"/>
              </a:ext>
            </a:extLst>
          </p:cNvPr>
          <p:cNvCxnSpPr>
            <a:cxnSpLocks/>
          </p:cNvCxnSpPr>
          <p:nvPr/>
        </p:nvCxnSpPr>
        <p:spPr>
          <a:xfrm flipV="1">
            <a:off x="6374296" y="4439480"/>
            <a:ext cx="0" cy="147099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1BB2E818-89BE-43D4-AB1B-E1572F97E029}"/>
              </a:ext>
            </a:extLst>
          </p:cNvPr>
          <p:cNvCxnSpPr>
            <a:cxnSpLocks/>
          </p:cNvCxnSpPr>
          <p:nvPr/>
        </p:nvCxnSpPr>
        <p:spPr>
          <a:xfrm>
            <a:off x="6970643" y="3975652"/>
            <a:ext cx="2782957" cy="1391478"/>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6C8D2B05-4D99-4B0B-9C92-75759A422D61}"/>
              </a:ext>
            </a:extLst>
          </p:cNvPr>
          <p:cNvCxnSpPr>
            <a:cxnSpLocks/>
          </p:cNvCxnSpPr>
          <p:nvPr/>
        </p:nvCxnSpPr>
        <p:spPr>
          <a:xfrm flipH="1" flipV="1">
            <a:off x="7076661" y="3763617"/>
            <a:ext cx="2809461" cy="1364975"/>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50" name="TextBox 49">
            <a:extLst>
              <a:ext uri="{FF2B5EF4-FFF2-40B4-BE49-F238E27FC236}">
                <a16:creationId xmlns:a16="http://schemas.microsoft.com/office/drawing/2014/main" id="{053DBFFC-E31C-4740-98A2-EB1854A0B622}"/>
              </a:ext>
            </a:extLst>
          </p:cNvPr>
          <p:cNvSpPr txBox="1"/>
          <p:nvPr/>
        </p:nvSpPr>
        <p:spPr>
          <a:xfrm rot="20126750">
            <a:off x="2522878" y="4109454"/>
            <a:ext cx="1258234" cy="369332"/>
          </a:xfrm>
          <a:prstGeom prst="rect">
            <a:avLst/>
          </a:prstGeom>
          <a:noFill/>
        </p:spPr>
        <p:txBody>
          <a:bodyPr wrap="square" rtlCol="0">
            <a:spAutoFit/>
          </a:bodyPr>
          <a:lstStyle/>
          <a:p>
            <a:r>
              <a:rPr lang="en-US" dirty="0"/>
              <a:t>Food menu</a:t>
            </a:r>
          </a:p>
        </p:txBody>
      </p:sp>
      <p:sp>
        <p:nvSpPr>
          <p:cNvPr id="51" name="TextBox 50">
            <a:extLst>
              <a:ext uri="{FF2B5EF4-FFF2-40B4-BE49-F238E27FC236}">
                <a16:creationId xmlns:a16="http://schemas.microsoft.com/office/drawing/2014/main" id="{266AC762-5B6A-43D2-B0BA-8830940ECF49}"/>
              </a:ext>
            </a:extLst>
          </p:cNvPr>
          <p:cNvSpPr txBox="1"/>
          <p:nvPr/>
        </p:nvSpPr>
        <p:spPr>
          <a:xfrm rot="20126750">
            <a:off x="2667458" y="4607712"/>
            <a:ext cx="2017351" cy="369332"/>
          </a:xfrm>
          <a:prstGeom prst="rect">
            <a:avLst/>
          </a:prstGeom>
          <a:noFill/>
        </p:spPr>
        <p:txBody>
          <a:bodyPr wrap="square" rtlCol="0">
            <a:spAutoFit/>
          </a:bodyPr>
          <a:lstStyle/>
          <a:p>
            <a:r>
              <a:rPr lang="en-US" dirty="0"/>
              <a:t>Order confirmation</a:t>
            </a:r>
          </a:p>
        </p:txBody>
      </p:sp>
      <p:sp>
        <p:nvSpPr>
          <p:cNvPr id="52" name="TextBox 51">
            <a:extLst>
              <a:ext uri="{FF2B5EF4-FFF2-40B4-BE49-F238E27FC236}">
                <a16:creationId xmlns:a16="http://schemas.microsoft.com/office/drawing/2014/main" id="{213D6D1C-E582-40E1-A4D5-D32AC76E3B21}"/>
              </a:ext>
            </a:extLst>
          </p:cNvPr>
          <p:cNvSpPr txBox="1"/>
          <p:nvPr/>
        </p:nvSpPr>
        <p:spPr>
          <a:xfrm rot="1767507">
            <a:off x="2902880" y="1789131"/>
            <a:ext cx="2296961" cy="369332"/>
          </a:xfrm>
          <a:prstGeom prst="rect">
            <a:avLst/>
          </a:prstGeom>
          <a:noFill/>
        </p:spPr>
        <p:txBody>
          <a:bodyPr wrap="square" rtlCol="0">
            <a:spAutoFit/>
          </a:bodyPr>
          <a:lstStyle/>
          <a:p>
            <a:r>
              <a:rPr lang="en-US" dirty="0"/>
              <a:t>Monthly Usage report</a:t>
            </a:r>
          </a:p>
        </p:txBody>
      </p:sp>
      <p:sp>
        <p:nvSpPr>
          <p:cNvPr id="53" name="TextBox 52">
            <a:extLst>
              <a:ext uri="{FF2B5EF4-FFF2-40B4-BE49-F238E27FC236}">
                <a16:creationId xmlns:a16="http://schemas.microsoft.com/office/drawing/2014/main" id="{61A1B486-0B98-44BA-ADB4-242B5F74AA20}"/>
              </a:ext>
            </a:extLst>
          </p:cNvPr>
          <p:cNvSpPr txBox="1"/>
          <p:nvPr/>
        </p:nvSpPr>
        <p:spPr>
          <a:xfrm rot="1767507">
            <a:off x="2538445" y="2458366"/>
            <a:ext cx="2296961" cy="369332"/>
          </a:xfrm>
          <a:prstGeom prst="rect">
            <a:avLst/>
          </a:prstGeom>
          <a:noFill/>
        </p:spPr>
        <p:txBody>
          <a:bodyPr wrap="square" rtlCol="0">
            <a:spAutoFit/>
          </a:bodyPr>
          <a:lstStyle/>
          <a:p>
            <a:r>
              <a:rPr lang="en-US" dirty="0"/>
              <a:t>Employees Data</a:t>
            </a:r>
          </a:p>
        </p:txBody>
      </p:sp>
      <p:sp>
        <p:nvSpPr>
          <p:cNvPr id="54" name="TextBox 53">
            <a:extLst>
              <a:ext uri="{FF2B5EF4-FFF2-40B4-BE49-F238E27FC236}">
                <a16:creationId xmlns:a16="http://schemas.microsoft.com/office/drawing/2014/main" id="{51F036FC-F89F-4D49-8D42-85FBB3F35998}"/>
              </a:ext>
            </a:extLst>
          </p:cNvPr>
          <p:cNvSpPr txBox="1"/>
          <p:nvPr/>
        </p:nvSpPr>
        <p:spPr>
          <a:xfrm rot="20126750">
            <a:off x="7895440" y="2488013"/>
            <a:ext cx="2017351" cy="646331"/>
          </a:xfrm>
          <a:prstGeom prst="rect">
            <a:avLst/>
          </a:prstGeom>
          <a:noFill/>
        </p:spPr>
        <p:txBody>
          <a:bodyPr wrap="square" rtlCol="0">
            <a:spAutoFit/>
          </a:bodyPr>
          <a:lstStyle/>
          <a:p>
            <a:r>
              <a:rPr lang="en-US" dirty="0"/>
              <a:t>Sales Reports and Employee feedback</a:t>
            </a:r>
          </a:p>
        </p:txBody>
      </p:sp>
      <p:sp>
        <p:nvSpPr>
          <p:cNvPr id="55" name="TextBox 54">
            <a:extLst>
              <a:ext uri="{FF2B5EF4-FFF2-40B4-BE49-F238E27FC236}">
                <a16:creationId xmlns:a16="http://schemas.microsoft.com/office/drawing/2014/main" id="{64EAB970-9E93-4457-A833-4772C656BDF5}"/>
              </a:ext>
            </a:extLst>
          </p:cNvPr>
          <p:cNvSpPr txBox="1"/>
          <p:nvPr/>
        </p:nvSpPr>
        <p:spPr>
          <a:xfrm rot="20126750">
            <a:off x="7026876" y="1716055"/>
            <a:ext cx="1296782" cy="369332"/>
          </a:xfrm>
          <a:prstGeom prst="rect">
            <a:avLst/>
          </a:prstGeom>
          <a:noFill/>
        </p:spPr>
        <p:txBody>
          <a:bodyPr wrap="square" rtlCol="0">
            <a:spAutoFit/>
          </a:bodyPr>
          <a:lstStyle/>
          <a:p>
            <a:r>
              <a:rPr lang="en-US" dirty="0"/>
              <a:t>Food Menu</a:t>
            </a:r>
          </a:p>
        </p:txBody>
      </p:sp>
      <p:sp>
        <p:nvSpPr>
          <p:cNvPr id="56" name="TextBox 55">
            <a:extLst>
              <a:ext uri="{FF2B5EF4-FFF2-40B4-BE49-F238E27FC236}">
                <a16:creationId xmlns:a16="http://schemas.microsoft.com/office/drawing/2014/main" id="{8881752F-B120-4724-BD72-82F1A84F0B49}"/>
              </a:ext>
            </a:extLst>
          </p:cNvPr>
          <p:cNvSpPr txBox="1"/>
          <p:nvPr/>
        </p:nvSpPr>
        <p:spPr>
          <a:xfrm rot="20126750">
            <a:off x="7187947" y="2022530"/>
            <a:ext cx="2277333" cy="369332"/>
          </a:xfrm>
          <a:prstGeom prst="rect">
            <a:avLst/>
          </a:prstGeom>
          <a:noFill/>
        </p:spPr>
        <p:txBody>
          <a:bodyPr wrap="square" rtlCol="0">
            <a:spAutoFit/>
          </a:bodyPr>
          <a:lstStyle/>
          <a:p>
            <a:r>
              <a:rPr lang="en-US" dirty="0"/>
              <a:t>Order confirmation</a:t>
            </a:r>
          </a:p>
        </p:txBody>
      </p:sp>
      <p:cxnSp>
        <p:nvCxnSpPr>
          <p:cNvPr id="57" name="Straight Arrow Connector 56">
            <a:extLst>
              <a:ext uri="{FF2B5EF4-FFF2-40B4-BE49-F238E27FC236}">
                <a16:creationId xmlns:a16="http://schemas.microsoft.com/office/drawing/2014/main" id="{0CF51F47-A0F7-4378-BFDF-A806D012FD03}"/>
              </a:ext>
            </a:extLst>
          </p:cNvPr>
          <p:cNvCxnSpPr>
            <a:cxnSpLocks/>
          </p:cNvCxnSpPr>
          <p:nvPr/>
        </p:nvCxnSpPr>
        <p:spPr>
          <a:xfrm flipV="1">
            <a:off x="7050157" y="1696280"/>
            <a:ext cx="2690191" cy="12457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14F26CB4-5E67-4C59-B273-02FC6E6BA2EF}"/>
              </a:ext>
            </a:extLst>
          </p:cNvPr>
          <p:cNvSpPr txBox="1"/>
          <p:nvPr/>
        </p:nvSpPr>
        <p:spPr>
          <a:xfrm rot="5400000">
            <a:off x="5870846" y="4825694"/>
            <a:ext cx="1761763" cy="646331"/>
          </a:xfrm>
          <a:prstGeom prst="rect">
            <a:avLst/>
          </a:prstGeom>
          <a:noFill/>
        </p:spPr>
        <p:txBody>
          <a:bodyPr wrap="square" rtlCol="0">
            <a:spAutoFit/>
          </a:bodyPr>
          <a:lstStyle/>
          <a:p>
            <a:r>
              <a:rPr lang="en-US" dirty="0"/>
              <a:t>Delivery Confirmation C</a:t>
            </a:r>
          </a:p>
        </p:txBody>
      </p:sp>
      <p:sp>
        <p:nvSpPr>
          <p:cNvPr id="65" name="TextBox 64">
            <a:extLst>
              <a:ext uri="{FF2B5EF4-FFF2-40B4-BE49-F238E27FC236}">
                <a16:creationId xmlns:a16="http://schemas.microsoft.com/office/drawing/2014/main" id="{15DC41D1-A174-45B5-91D8-71812FF4B53E}"/>
              </a:ext>
            </a:extLst>
          </p:cNvPr>
          <p:cNvSpPr txBox="1"/>
          <p:nvPr/>
        </p:nvSpPr>
        <p:spPr>
          <a:xfrm rot="16200000">
            <a:off x="4828785" y="4864800"/>
            <a:ext cx="1775014" cy="369332"/>
          </a:xfrm>
          <a:prstGeom prst="rect">
            <a:avLst/>
          </a:prstGeom>
          <a:noFill/>
        </p:spPr>
        <p:txBody>
          <a:bodyPr wrap="square" rtlCol="0">
            <a:spAutoFit/>
          </a:bodyPr>
          <a:lstStyle/>
          <a:p>
            <a:r>
              <a:rPr lang="en-US" dirty="0"/>
              <a:t>Delivery Details</a:t>
            </a:r>
          </a:p>
        </p:txBody>
      </p:sp>
      <p:sp>
        <p:nvSpPr>
          <p:cNvPr id="66" name="TextBox 65">
            <a:extLst>
              <a:ext uri="{FF2B5EF4-FFF2-40B4-BE49-F238E27FC236}">
                <a16:creationId xmlns:a16="http://schemas.microsoft.com/office/drawing/2014/main" id="{2CD1B200-B6AB-4615-836F-5FDDABC2A2F2}"/>
              </a:ext>
            </a:extLst>
          </p:cNvPr>
          <p:cNvSpPr txBox="1"/>
          <p:nvPr/>
        </p:nvSpPr>
        <p:spPr>
          <a:xfrm rot="1560164">
            <a:off x="7435123" y="4876888"/>
            <a:ext cx="2296961" cy="369332"/>
          </a:xfrm>
          <a:prstGeom prst="rect">
            <a:avLst/>
          </a:prstGeom>
          <a:noFill/>
        </p:spPr>
        <p:txBody>
          <a:bodyPr wrap="square" rtlCol="0">
            <a:spAutoFit/>
          </a:bodyPr>
          <a:lstStyle/>
          <a:p>
            <a:r>
              <a:rPr lang="en-US" dirty="0"/>
              <a:t>Employees Order Bills</a:t>
            </a:r>
          </a:p>
        </p:txBody>
      </p:sp>
      <p:sp>
        <p:nvSpPr>
          <p:cNvPr id="67" name="TextBox 66">
            <a:extLst>
              <a:ext uri="{FF2B5EF4-FFF2-40B4-BE49-F238E27FC236}">
                <a16:creationId xmlns:a16="http://schemas.microsoft.com/office/drawing/2014/main" id="{20B83801-08AC-4922-91CE-4B792E84E6BB}"/>
              </a:ext>
            </a:extLst>
          </p:cNvPr>
          <p:cNvSpPr txBox="1"/>
          <p:nvPr/>
        </p:nvSpPr>
        <p:spPr>
          <a:xfrm rot="1560164">
            <a:off x="7704960" y="4286243"/>
            <a:ext cx="2595024" cy="369332"/>
          </a:xfrm>
          <a:prstGeom prst="rect">
            <a:avLst/>
          </a:prstGeom>
          <a:noFill/>
        </p:spPr>
        <p:txBody>
          <a:bodyPr wrap="square" rtlCol="0">
            <a:spAutoFit/>
          </a:bodyPr>
          <a:lstStyle/>
          <a:p>
            <a:r>
              <a:rPr lang="en-US" dirty="0"/>
              <a:t>Monthly Payroll Summary</a:t>
            </a:r>
          </a:p>
        </p:txBody>
      </p:sp>
    </p:spTree>
    <p:extLst>
      <p:ext uri="{BB962C8B-B14F-4D97-AF65-F5344CB8AC3E}">
        <p14:creationId xmlns:p14="http://schemas.microsoft.com/office/powerpoint/2010/main" val="39316357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C0D11"/>
        </a:solidFill>
        <a:effectLst/>
      </p:bgPr>
    </p:bg>
    <p:spTree>
      <p:nvGrpSpPr>
        <p:cNvPr id="1" name=""/>
        <p:cNvGrpSpPr/>
        <p:nvPr/>
      </p:nvGrpSpPr>
      <p:grpSpPr>
        <a:xfrm>
          <a:off x="0" y="0"/>
          <a:ext cx="0" cy="0"/>
          <a:chOff x="0" y="0"/>
          <a:chExt cx="0" cy="0"/>
        </a:xfrm>
      </p:grpSpPr>
      <p:grpSp>
        <p:nvGrpSpPr>
          <p:cNvPr id="136" name="Group 135">
            <a:extLst>
              <a:ext uri="{FF2B5EF4-FFF2-40B4-BE49-F238E27FC236}">
                <a16:creationId xmlns:a16="http://schemas.microsoft.com/office/drawing/2014/main" id="{F6D471F0-3841-4A53-8F97-27E7D2BACCA0}"/>
              </a:ext>
            </a:extLst>
          </p:cNvPr>
          <p:cNvGrpSpPr/>
          <p:nvPr/>
        </p:nvGrpSpPr>
        <p:grpSpPr>
          <a:xfrm rot="423875">
            <a:off x="5924824" y="-388732"/>
            <a:ext cx="7360393" cy="7521873"/>
            <a:chOff x="3861219" y="459569"/>
            <a:chExt cx="6079222" cy="6079223"/>
          </a:xfrm>
        </p:grpSpPr>
        <p:pic>
          <p:nvPicPr>
            <p:cNvPr id="112" name="Picture 111" descr="Person working on laptop afterhours">
              <a:extLst>
                <a:ext uri="{FF2B5EF4-FFF2-40B4-BE49-F238E27FC236}">
                  <a16:creationId xmlns:a16="http://schemas.microsoft.com/office/drawing/2014/main" id="{0C5A1986-A481-49AB-AB80-8C4E888627D8}"/>
                </a:ext>
              </a:extLst>
            </p:cNvPr>
            <p:cNvPicPr>
              <a:picLocks noChangeAspect="1"/>
            </p:cNvPicPr>
            <p:nvPr/>
          </p:nvPicPr>
          <p:blipFill>
            <a:blip r:embed="rId2">
              <a:extLst>
                <a:ext uri="{28A0092B-C50C-407E-A947-70E740481C1C}">
                  <a14:useLocalDpi xmlns:a14="http://schemas.microsoft.com/office/drawing/2010/main" val="0"/>
                </a:ext>
              </a:extLst>
            </a:blip>
            <a:srcRect l="59010" t="6701" r="30779" b="77978"/>
            <a:stretch>
              <a:fillRect/>
            </a:stretch>
          </p:blipFill>
          <p:spPr>
            <a:xfrm>
              <a:off x="6990429" y="459569"/>
              <a:ext cx="1050689" cy="1050689"/>
            </a:xfrm>
            <a:custGeom>
              <a:avLst/>
              <a:gdLst>
                <a:gd name="connsiteX0" fmla="*/ 457993 w 1050689"/>
                <a:gd name="connsiteY0" fmla="*/ 0 h 1050689"/>
                <a:gd name="connsiteX1" fmla="*/ 1050689 w 1050689"/>
                <a:gd name="connsiteY1" fmla="*/ 592697 h 1050689"/>
                <a:gd name="connsiteX2" fmla="*/ 592697 w 1050689"/>
                <a:gd name="connsiteY2" fmla="*/ 1050689 h 1050689"/>
                <a:gd name="connsiteX3" fmla="*/ 0 w 1050689"/>
                <a:gd name="connsiteY3" fmla="*/ 457992 h 1050689"/>
                <a:gd name="connsiteX4" fmla="*/ 457993 w 1050689"/>
                <a:gd name="connsiteY4" fmla="*/ 0 h 1050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689" h="1050689">
                  <a:moveTo>
                    <a:pt x="457993" y="0"/>
                  </a:moveTo>
                  <a:lnTo>
                    <a:pt x="1050689" y="592697"/>
                  </a:lnTo>
                  <a:lnTo>
                    <a:pt x="592697" y="1050689"/>
                  </a:lnTo>
                  <a:lnTo>
                    <a:pt x="0" y="457992"/>
                  </a:lnTo>
                  <a:lnTo>
                    <a:pt x="457993" y="0"/>
                  </a:lnTo>
                  <a:close/>
                </a:path>
              </a:pathLst>
            </a:custGeom>
          </p:spPr>
        </p:pic>
        <p:pic>
          <p:nvPicPr>
            <p:cNvPr id="113" name="Picture 112" descr="Person working on laptop afterhours">
              <a:extLst>
                <a:ext uri="{FF2B5EF4-FFF2-40B4-BE49-F238E27FC236}">
                  <a16:creationId xmlns:a16="http://schemas.microsoft.com/office/drawing/2014/main" id="{90025E4E-42E0-463A-9542-25185E1CE474}"/>
                </a:ext>
              </a:extLst>
            </p:cNvPr>
            <p:cNvPicPr>
              <a:picLocks noChangeAspect="1"/>
            </p:cNvPicPr>
            <p:nvPr/>
          </p:nvPicPr>
          <p:blipFill>
            <a:blip r:embed="rId2">
              <a:extLst>
                <a:ext uri="{28A0092B-C50C-407E-A947-70E740481C1C}">
                  <a14:useLocalDpi xmlns:a14="http://schemas.microsoft.com/office/drawing/2010/main" val="0"/>
                </a:ext>
              </a:extLst>
            </a:blip>
            <a:srcRect l="52988" t="14362" r="35884" b="68943"/>
            <a:stretch>
              <a:fillRect/>
            </a:stretch>
          </p:blipFill>
          <p:spPr>
            <a:xfrm>
              <a:off x="6370791" y="984914"/>
              <a:ext cx="1144982" cy="1144983"/>
            </a:xfrm>
            <a:custGeom>
              <a:avLst/>
              <a:gdLst>
                <a:gd name="connsiteX0" fmla="*/ 552286 w 1144982"/>
                <a:gd name="connsiteY0" fmla="*/ 0 h 1144983"/>
                <a:gd name="connsiteX1" fmla="*/ 1144982 w 1144982"/>
                <a:gd name="connsiteY1" fmla="*/ 592698 h 1144983"/>
                <a:gd name="connsiteX2" fmla="*/ 592697 w 1144982"/>
                <a:gd name="connsiteY2" fmla="*/ 1144983 h 1144983"/>
                <a:gd name="connsiteX3" fmla="*/ 0 w 1144982"/>
                <a:gd name="connsiteY3" fmla="*/ 552287 h 1144983"/>
                <a:gd name="connsiteX4" fmla="*/ 552286 w 1144982"/>
                <a:gd name="connsiteY4" fmla="*/ 0 h 11449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2" h="1144983">
                  <a:moveTo>
                    <a:pt x="552286" y="0"/>
                  </a:moveTo>
                  <a:lnTo>
                    <a:pt x="1144982" y="592698"/>
                  </a:lnTo>
                  <a:lnTo>
                    <a:pt x="592697" y="1144983"/>
                  </a:lnTo>
                  <a:lnTo>
                    <a:pt x="0" y="552287"/>
                  </a:lnTo>
                  <a:lnTo>
                    <a:pt x="552286" y="0"/>
                  </a:lnTo>
                  <a:close/>
                </a:path>
              </a:pathLst>
            </a:custGeom>
          </p:spPr>
        </p:pic>
        <p:pic>
          <p:nvPicPr>
            <p:cNvPr id="114" name="Picture 113" descr="Person working on laptop afterhours">
              <a:extLst>
                <a:ext uri="{FF2B5EF4-FFF2-40B4-BE49-F238E27FC236}">
                  <a16:creationId xmlns:a16="http://schemas.microsoft.com/office/drawing/2014/main" id="{AA70A525-35F2-4204-90C8-2585C7F7AE22}"/>
                </a:ext>
              </a:extLst>
            </p:cNvPr>
            <p:cNvPicPr>
              <a:picLocks noChangeAspect="1"/>
            </p:cNvPicPr>
            <p:nvPr/>
          </p:nvPicPr>
          <p:blipFill>
            <a:blip r:embed="rId2">
              <a:extLst>
                <a:ext uri="{28A0092B-C50C-407E-A947-70E740481C1C}">
                  <a14:useLocalDpi xmlns:a14="http://schemas.microsoft.com/office/drawing/2010/main" val="0"/>
                </a:ext>
              </a:extLst>
            </a:blip>
            <a:srcRect l="65425" t="16326" r="24887" b="69139"/>
            <a:stretch>
              <a:fillRect/>
            </a:stretch>
          </p:blipFill>
          <p:spPr>
            <a:xfrm>
              <a:off x="7650477" y="1119619"/>
              <a:ext cx="996808" cy="996807"/>
            </a:xfrm>
            <a:custGeom>
              <a:avLst/>
              <a:gdLst>
                <a:gd name="connsiteX0" fmla="*/ 457992 w 996808"/>
                <a:gd name="connsiteY0" fmla="*/ 0 h 996807"/>
                <a:gd name="connsiteX1" fmla="*/ 996808 w 996808"/>
                <a:gd name="connsiteY1" fmla="*/ 538814 h 996807"/>
                <a:gd name="connsiteX2" fmla="*/ 538815 w 996808"/>
                <a:gd name="connsiteY2" fmla="*/ 996807 h 996807"/>
                <a:gd name="connsiteX3" fmla="*/ 0 w 996808"/>
                <a:gd name="connsiteY3" fmla="*/ 457991 h 996807"/>
                <a:gd name="connsiteX4" fmla="*/ 457992 w 996808"/>
                <a:gd name="connsiteY4" fmla="*/ 0 h 9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808" h="996807">
                  <a:moveTo>
                    <a:pt x="457992" y="0"/>
                  </a:moveTo>
                  <a:lnTo>
                    <a:pt x="996808" y="538814"/>
                  </a:lnTo>
                  <a:lnTo>
                    <a:pt x="538815" y="996807"/>
                  </a:lnTo>
                  <a:lnTo>
                    <a:pt x="0" y="457991"/>
                  </a:lnTo>
                  <a:lnTo>
                    <a:pt x="457992" y="0"/>
                  </a:lnTo>
                  <a:close/>
                </a:path>
              </a:pathLst>
            </a:custGeom>
          </p:spPr>
        </p:pic>
        <p:pic>
          <p:nvPicPr>
            <p:cNvPr id="115" name="Picture 114" descr="Person working on laptop afterhours">
              <a:extLst>
                <a:ext uri="{FF2B5EF4-FFF2-40B4-BE49-F238E27FC236}">
                  <a16:creationId xmlns:a16="http://schemas.microsoft.com/office/drawing/2014/main" id="{3AC9C5E2-DCEB-4B17-9F07-ED44B6904B34}"/>
                </a:ext>
              </a:extLst>
            </p:cNvPr>
            <p:cNvPicPr>
              <a:picLocks noChangeAspect="1"/>
            </p:cNvPicPr>
            <p:nvPr/>
          </p:nvPicPr>
          <p:blipFill>
            <a:blip r:embed="rId2">
              <a:extLst>
                <a:ext uri="{28A0092B-C50C-407E-A947-70E740481C1C}">
                  <a14:useLocalDpi xmlns:a14="http://schemas.microsoft.com/office/drawing/2010/main" val="0"/>
                </a:ext>
              </a:extLst>
            </a:blip>
            <a:srcRect l="46573" t="23397" r="41906" b="59318"/>
            <a:stretch>
              <a:fillRect/>
            </a:stretch>
          </p:blipFill>
          <p:spPr>
            <a:xfrm>
              <a:off x="5710744" y="1604552"/>
              <a:ext cx="1185393" cy="1185393"/>
            </a:xfrm>
            <a:custGeom>
              <a:avLst/>
              <a:gdLst>
                <a:gd name="connsiteX0" fmla="*/ 592696 w 1185393"/>
                <a:gd name="connsiteY0" fmla="*/ 0 h 1185393"/>
                <a:gd name="connsiteX1" fmla="*/ 1185393 w 1185393"/>
                <a:gd name="connsiteY1" fmla="*/ 592697 h 1185393"/>
                <a:gd name="connsiteX2" fmla="*/ 592697 w 1185393"/>
                <a:gd name="connsiteY2" fmla="*/ 1185393 h 1185393"/>
                <a:gd name="connsiteX3" fmla="*/ 0 w 1185393"/>
                <a:gd name="connsiteY3" fmla="*/ 592696 h 1185393"/>
                <a:gd name="connsiteX4" fmla="*/ 592696 w 1185393"/>
                <a:gd name="connsiteY4" fmla="*/ 0 h 11853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5393" h="1185393">
                  <a:moveTo>
                    <a:pt x="592696" y="0"/>
                  </a:moveTo>
                  <a:lnTo>
                    <a:pt x="1185393" y="592697"/>
                  </a:lnTo>
                  <a:lnTo>
                    <a:pt x="592697" y="1185393"/>
                  </a:lnTo>
                  <a:lnTo>
                    <a:pt x="0" y="592696"/>
                  </a:lnTo>
                  <a:lnTo>
                    <a:pt x="592696" y="0"/>
                  </a:lnTo>
                  <a:close/>
                </a:path>
              </a:pathLst>
            </a:custGeom>
          </p:spPr>
        </p:pic>
        <p:pic>
          <p:nvPicPr>
            <p:cNvPr id="116" name="Picture 115" descr="Person working on laptop afterhours">
              <a:extLst>
                <a:ext uri="{FF2B5EF4-FFF2-40B4-BE49-F238E27FC236}">
                  <a16:creationId xmlns:a16="http://schemas.microsoft.com/office/drawing/2014/main" id="{3A7CFB5F-6266-44D9-BFE7-FF120D00F517}"/>
                </a:ext>
              </a:extLst>
            </p:cNvPr>
            <p:cNvPicPr>
              <a:picLocks noChangeAspect="1"/>
            </p:cNvPicPr>
            <p:nvPr/>
          </p:nvPicPr>
          <p:blipFill>
            <a:blip r:embed="rId2">
              <a:extLst>
                <a:ext uri="{28A0092B-C50C-407E-A947-70E740481C1C}">
                  <a14:useLocalDpi xmlns:a14="http://schemas.microsoft.com/office/drawing/2010/main" val="0"/>
                </a:ext>
              </a:extLst>
            </a:blip>
            <a:srcRect l="59403" t="23986" r="29993" b="60104"/>
            <a:stretch>
              <a:fillRect/>
            </a:stretch>
          </p:blipFill>
          <p:spPr>
            <a:xfrm>
              <a:off x="7030840" y="1644962"/>
              <a:ext cx="1091101" cy="1091101"/>
            </a:xfrm>
            <a:custGeom>
              <a:avLst/>
              <a:gdLst>
                <a:gd name="connsiteX0" fmla="*/ 552286 w 1091101"/>
                <a:gd name="connsiteY0" fmla="*/ 0 h 1091101"/>
                <a:gd name="connsiteX1" fmla="*/ 1091101 w 1091101"/>
                <a:gd name="connsiteY1" fmla="*/ 538816 h 1091101"/>
                <a:gd name="connsiteX2" fmla="*/ 538816 w 1091101"/>
                <a:gd name="connsiteY2" fmla="*/ 1091101 h 1091101"/>
                <a:gd name="connsiteX3" fmla="*/ 0 w 1091101"/>
                <a:gd name="connsiteY3" fmla="*/ 552287 h 1091101"/>
                <a:gd name="connsiteX4" fmla="*/ 552286 w 1091101"/>
                <a:gd name="connsiteY4" fmla="*/ 0 h 1091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1101" h="1091101">
                  <a:moveTo>
                    <a:pt x="552286" y="0"/>
                  </a:moveTo>
                  <a:lnTo>
                    <a:pt x="1091101" y="538816"/>
                  </a:lnTo>
                  <a:lnTo>
                    <a:pt x="538816" y="1091101"/>
                  </a:lnTo>
                  <a:lnTo>
                    <a:pt x="0" y="552287"/>
                  </a:lnTo>
                  <a:lnTo>
                    <a:pt x="552286" y="0"/>
                  </a:lnTo>
                  <a:close/>
                </a:path>
              </a:pathLst>
            </a:custGeom>
          </p:spPr>
        </p:pic>
        <p:pic>
          <p:nvPicPr>
            <p:cNvPr id="117" name="Picture 116" descr="Person working on laptop afterhours">
              <a:extLst>
                <a:ext uri="{FF2B5EF4-FFF2-40B4-BE49-F238E27FC236}">
                  <a16:creationId xmlns:a16="http://schemas.microsoft.com/office/drawing/2014/main" id="{A53C0647-48A7-462C-9B5D-EB0691FC8A9A}"/>
                </a:ext>
              </a:extLst>
            </p:cNvPr>
            <p:cNvPicPr>
              <a:picLocks noChangeAspect="1"/>
            </p:cNvPicPr>
            <p:nvPr/>
          </p:nvPicPr>
          <p:blipFill>
            <a:blip r:embed="rId2">
              <a:extLst>
                <a:ext uri="{28A0092B-C50C-407E-A947-70E740481C1C}">
                  <a14:useLocalDpi xmlns:a14="http://schemas.microsoft.com/office/drawing/2010/main" val="0"/>
                </a:ext>
              </a:extLst>
            </a:blip>
            <a:srcRect l="71316" t="25165" r="18473" b="59515"/>
            <a:stretch>
              <a:fillRect/>
            </a:stretch>
          </p:blipFill>
          <p:spPr>
            <a:xfrm>
              <a:off x="8256644" y="1725784"/>
              <a:ext cx="1050690" cy="1050690"/>
            </a:xfrm>
            <a:custGeom>
              <a:avLst/>
              <a:gdLst>
                <a:gd name="connsiteX0" fmla="*/ 457992 w 1050690"/>
                <a:gd name="connsiteY0" fmla="*/ 0 h 1050690"/>
                <a:gd name="connsiteX1" fmla="*/ 1050690 w 1050690"/>
                <a:gd name="connsiteY1" fmla="*/ 592696 h 1050690"/>
                <a:gd name="connsiteX2" fmla="*/ 592696 w 1050690"/>
                <a:gd name="connsiteY2" fmla="*/ 1050690 h 1050690"/>
                <a:gd name="connsiteX3" fmla="*/ 0 w 1050690"/>
                <a:gd name="connsiteY3" fmla="*/ 457992 h 1050690"/>
                <a:gd name="connsiteX4" fmla="*/ 457992 w 1050690"/>
                <a:gd name="connsiteY4" fmla="*/ 0 h 1050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690" h="1050690">
                  <a:moveTo>
                    <a:pt x="457992" y="0"/>
                  </a:moveTo>
                  <a:lnTo>
                    <a:pt x="1050690" y="592696"/>
                  </a:lnTo>
                  <a:lnTo>
                    <a:pt x="592696" y="1050690"/>
                  </a:lnTo>
                  <a:lnTo>
                    <a:pt x="0" y="457992"/>
                  </a:lnTo>
                  <a:lnTo>
                    <a:pt x="457992" y="0"/>
                  </a:lnTo>
                  <a:close/>
                </a:path>
              </a:pathLst>
            </a:custGeom>
          </p:spPr>
        </p:pic>
        <p:pic>
          <p:nvPicPr>
            <p:cNvPr id="118" name="Picture 117" descr="Person working on laptop afterhours">
              <a:extLst>
                <a:ext uri="{FF2B5EF4-FFF2-40B4-BE49-F238E27FC236}">
                  <a16:creationId xmlns:a16="http://schemas.microsoft.com/office/drawing/2014/main" id="{B4A3B787-B1FA-4D45-98E9-5389696723A3}"/>
                </a:ext>
              </a:extLst>
            </p:cNvPr>
            <p:cNvPicPr>
              <a:picLocks noChangeAspect="1"/>
            </p:cNvPicPr>
            <p:nvPr/>
          </p:nvPicPr>
          <p:blipFill>
            <a:blip r:embed="rId2">
              <a:extLst>
                <a:ext uri="{28A0092B-C50C-407E-A947-70E740481C1C}">
                  <a14:useLocalDpi xmlns:a14="http://schemas.microsoft.com/office/drawing/2010/main" val="0"/>
                </a:ext>
              </a:extLst>
            </a:blip>
            <a:srcRect l="65294" t="32825" r="23578" b="50480"/>
            <a:stretch>
              <a:fillRect/>
            </a:stretch>
          </p:blipFill>
          <p:spPr>
            <a:xfrm>
              <a:off x="7637008" y="2251129"/>
              <a:ext cx="1144981" cy="1144982"/>
            </a:xfrm>
            <a:custGeom>
              <a:avLst/>
              <a:gdLst>
                <a:gd name="connsiteX0" fmla="*/ 552284 w 1144981"/>
                <a:gd name="connsiteY0" fmla="*/ 0 h 1144982"/>
                <a:gd name="connsiteX1" fmla="*/ 1144981 w 1144981"/>
                <a:gd name="connsiteY1" fmla="*/ 592697 h 1144982"/>
                <a:gd name="connsiteX2" fmla="*/ 592697 w 1144981"/>
                <a:gd name="connsiteY2" fmla="*/ 1144982 h 1144982"/>
                <a:gd name="connsiteX3" fmla="*/ 0 w 1144981"/>
                <a:gd name="connsiteY3" fmla="*/ 552285 h 1144982"/>
                <a:gd name="connsiteX4" fmla="*/ 552284 w 1144981"/>
                <a:gd name="connsiteY4" fmla="*/ 0 h 114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1" h="1144982">
                  <a:moveTo>
                    <a:pt x="552284" y="0"/>
                  </a:moveTo>
                  <a:lnTo>
                    <a:pt x="1144981" y="592697"/>
                  </a:lnTo>
                  <a:lnTo>
                    <a:pt x="592697" y="1144982"/>
                  </a:lnTo>
                  <a:lnTo>
                    <a:pt x="0" y="552285"/>
                  </a:lnTo>
                  <a:lnTo>
                    <a:pt x="552284" y="0"/>
                  </a:lnTo>
                  <a:close/>
                </a:path>
              </a:pathLst>
            </a:custGeom>
          </p:spPr>
        </p:pic>
        <p:pic>
          <p:nvPicPr>
            <p:cNvPr id="119" name="Picture 118" descr="Person working on laptop afterhours">
              <a:extLst>
                <a:ext uri="{FF2B5EF4-FFF2-40B4-BE49-F238E27FC236}">
                  <a16:creationId xmlns:a16="http://schemas.microsoft.com/office/drawing/2014/main" id="{32CF4691-FA96-499F-9E6E-B7AB680FBF4A}"/>
                </a:ext>
              </a:extLst>
            </p:cNvPr>
            <p:cNvPicPr>
              <a:picLocks noChangeAspect="1"/>
            </p:cNvPicPr>
            <p:nvPr/>
          </p:nvPicPr>
          <p:blipFill>
            <a:blip r:embed="rId2">
              <a:extLst>
                <a:ext uri="{28A0092B-C50C-407E-A947-70E740481C1C}">
                  <a14:useLocalDpi xmlns:a14="http://schemas.microsoft.com/office/drawing/2010/main" val="0"/>
                </a:ext>
              </a:extLst>
            </a:blip>
            <a:srcRect l="52988" t="33021" r="36015" b="50480"/>
            <a:stretch>
              <a:fillRect/>
            </a:stretch>
          </p:blipFill>
          <p:spPr>
            <a:xfrm>
              <a:off x="6370791" y="2264599"/>
              <a:ext cx="1131512" cy="1131512"/>
            </a:xfrm>
            <a:custGeom>
              <a:avLst/>
              <a:gdLst>
                <a:gd name="connsiteX0" fmla="*/ 592696 w 1131512"/>
                <a:gd name="connsiteY0" fmla="*/ 0 h 1131512"/>
                <a:gd name="connsiteX1" fmla="*/ 1131512 w 1131512"/>
                <a:gd name="connsiteY1" fmla="*/ 538815 h 1131512"/>
                <a:gd name="connsiteX2" fmla="*/ 538816 w 1131512"/>
                <a:gd name="connsiteY2" fmla="*/ 1131512 h 1131512"/>
                <a:gd name="connsiteX3" fmla="*/ 0 w 1131512"/>
                <a:gd name="connsiteY3" fmla="*/ 592697 h 1131512"/>
                <a:gd name="connsiteX4" fmla="*/ 592696 w 1131512"/>
                <a:gd name="connsiteY4" fmla="*/ 0 h 11315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512" h="1131512">
                  <a:moveTo>
                    <a:pt x="592696" y="0"/>
                  </a:moveTo>
                  <a:lnTo>
                    <a:pt x="1131512" y="538815"/>
                  </a:lnTo>
                  <a:lnTo>
                    <a:pt x="538816" y="1131512"/>
                  </a:lnTo>
                  <a:lnTo>
                    <a:pt x="0" y="592697"/>
                  </a:lnTo>
                  <a:lnTo>
                    <a:pt x="592696" y="0"/>
                  </a:lnTo>
                  <a:close/>
                </a:path>
              </a:pathLst>
            </a:custGeom>
          </p:spPr>
        </p:pic>
        <p:pic>
          <p:nvPicPr>
            <p:cNvPr id="120" name="Picture 119" descr="Person working on laptop afterhours">
              <a:extLst>
                <a:ext uri="{FF2B5EF4-FFF2-40B4-BE49-F238E27FC236}">
                  <a16:creationId xmlns:a16="http://schemas.microsoft.com/office/drawing/2014/main" id="{166D27B1-FE0A-40B5-A306-7A1CA62C84AE}"/>
                </a:ext>
              </a:extLst>
            </p:cNvPr>
            <p:cNvPicPr>
              <a:picLocks noChangeAspect="1"/>
            </p:cNvPicPr>
            <p:nvPr/>
          </p:nvPicPr>
          <p:blipFill>
            <a:blip r:embed="rId2">
              <a:extLst>
                <a:ext uri="{28A0092B-C50C-407E-A947-70E740481C1C}">
                  <a14:useLocalDpi xmlns:a14="http://schemas.microsoft.com/office/drawing/2010/main" val="0"/>
                </a:ext>
              </a:extLst>
            </a:blip>
            <a:srcRect l="40290" t="33021" r="48321" b="49890"/>
            <a:stretch>
              <a:fillRect/>
            </a:stretch>
          </p:blipFill>
          <p:spPr>
            <a:xfrm>
              <a:off x="5064166" y="2264600"/>
              <a:ext cx="1171921" cy="1171922"/>
            </a:xfrm>
            <a:custGeom>
              <a:avLst/>
              <a:gdLst>
                <a:gd name="connsiteX0" fmla="*/ 579226 w 1171921"/>
                <a:gd name="connsiteY0" fmla="*/ 0 h 1171922"/>
                <a:gd name="connsiteX1" fmla="*/ 1171921 w 1171921"/>
                <a:gd name="connsiteY1" fmla="*/ 592697 h 1171922"/>
                <a:gd name="connsiteX2" fmla="*/ 592697 w 1171921"/>
                <a:gd name="connsiteY2" fmla="*/ 1171922 h 1171922"/>
                <a:gd name="connsiteX3" fmla="*/ 0 w 1171921"/>
                <a:gd name="connsiteY3" fmla="*/ 579225 h 1171922"/>
                <a:gd name="connsiteX4" fmla="*/ 579226 w 1171921"/>
                <a:gd name="connsiteY4" fmla="*/ 0 h 1171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1921" h="1171922">
                  <a:moveTo>
                    <a:pt x="579226" y="0"/>
                  </a:moveTo>
                  <a:lnTo>
                    <a:pt x="1171921" y="592697"/>
                  </a:lnTo>
                  <a:lnTo>
                    <a:pt x="592697" y="1171922"/>
                  </a:lnTo>
                  <a:lnTo>
                    <a:pt x="0" y="579225"/>
                  </a:lnTo>
                  <a:lnTo>
                    <a:pt x="579226" y="0"/>
                  </a:lnTo>
                  <a:close/>
                </a:path>
              </a:pathLst>
            </a:custGeom>
          </p:spPr>
        </p:pic>
        <p:pic>
          <p:nvPicPr>
            <p:cNvPr id="121" name="Picture 120" descr="Person working on laptop afterhours">
              <a:extLst>
                <a:ext uri="{FF2B5EF4-FFF2-40B4-BE49-F238E27FC236}">
                  <a16:creationId xmlns:a16="http://schemas.microsoft.com/office/drawing/2014/main" id="{96B3DECA-5A63-4C6C-9DC4-EE954E450EF0}"/>
                </a:ext>
              </a:extLst>
            </p:cNvPr>
            <p:cNvPicPr>
              <a:picLocks noChangeAspect="1"/>
            </p:cNvPicPr>
            <p:nvPr/>
          </p:nvPicPr>
          <p:blipFill>
            <a:blip r:embed="rId2">
              <a:extLst>
                <a:ext uri="{28A0092B-C50C-407E-A947-70E740481C1C}">
                  <a14:useLocalDpi xmlns:a14="http://schemas.microsoft.com/office/drawing/2010/main" val="0"/>
                </a:ext>
              </a:extLst>
            </a:blip>
            <a:srcRect l="77731" t="34789" r="12320" b="50283"/>
            <a:stretch>
              <a:fillRect/>
            </a:stretch>
          </p:blipFill>
          <p:spPr>
            <a:xfrm>
              <a:off x="8916693" y="2385832"/>
              <a:ext cx="1023748" cy="1023750"/>
            </a:xfrm>
            <a:custGeom>
              <a:avLst/>
              <a:gdLst>
                <a:gd name="connsiteX0" fmla="*/ 457993 w 1023748"/>
                <a:gd name="connsiteY0" fmla="*/ 0 h 1023750"/>
                <a:gd name="connsiteX1" fmla="*/ 1023748 w 1023748"/>
                <a:gd name="connsiteY1" fmla="*/ 565757 h 1023750"/>
                <a:gd name="connsiteX2" fmla="*/ 565756 w 1023748"/>
                <a:gd name="connsiteY2" fmla="*/ 1023750 h 1023750"/>
                <a:gd name="connsiteX3" fmla="*/ 0 w 1023748"/>
                <a:gd name="connsiteY3" fmla="*/ 457995 h 1023750"/>
                <a:gd name="connsiteX4" fmla="*/ 457993 w 1023748"/>
                <a:gd name="connsiteY4" fmla="*/ 0 h 102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3748" h="1023750">
                  <a:moveTo>
                    <a:pt x="457993" y="0"/>
                  </a:moveTo>
                  <a:lnTo>
                    <a:pt x="1023748" y="565757"/>
                  </a:lnTo>
                  <a:lnTo>
                    <a:pt x="565756" y="1023750"/>
                  </a:lnTo>
                  <a:lnTo>
                    <a:pt x="0" y="457995"/>
                  </a:lnTo>
                  <a:lnTo>
                    <a:pt x="457993" y="0"/>
                  </a:lnTo>
                  <a:close/>
                </a:path>
              </a:pathLst>
            </a:custGeom>
          </p:spPr>
        </p:pic>
        <p:pic>
          <p:nvPicPr>
            <p:cNvPr id="122" name="Picture 121" descr="Person working on laptop afterhours">
              <a:extLst>
                <a:ext uri="{FF2B5EF4-FFF2-40B4-BE49-F238E27FC236}">
                  <a16:creationId xmlns:a16="http://schemas.microsoft.com/office/drawing/2014/main" id="{2292A8CB-9129-4A40-83DA-6ECE68609563}"/>
                </a:ext>
              </a:extLst>
            </p:cNvPr>
            <p:cNvPicPr>
              <a:picLocks noChangeAspect="1"/>
            </p:cNvPicPr>
            <p:nvPr/>
          </p:nvPicPr>
          <p:blipFill>
            <a:blip r:embed="rId2">
              <a:extLst>
                <a:ext uri="{28A0092B-C50C-407E-A947-70E740481C1C}">
                  <a14:useLocalDpi xmlns:a14="http://schemas.microsoft.com/office/drawing/2010/main" val="0"/>
                </a:ext>
              </a:extLst>
            </a:blip>
            <a:srcRect l="58879" t="41860" r="29600" b="40855"/>
            <a:stretch>
              <a:fillRect/>
            </a:stretch>
          </p:blipFill>
          <p:spPr>
            <a:xfrm>
              <a:off x="6976960" y="2870767"/>
              <a:ext cx="1185393" cy="1185393"/>
            </a:xfrm>
            <a:custGeom>
              <a:avLst/>
              <a:gdLst>
                <a:gd name="connsiteX0" fmla="*/ 592696 w 1185393"/>
                <a:gd name="connsiteY0" fmla="*/ 0 h 1185393"/>
                <a:gd name="connsiteX1" fmla="*/ 1185393 w 1185393"/>
                <a:gd name="connsiteY1" fmla="*/ 592697 h 1185393"/>
                <a:gd name="connsiteX2" fmla="*/ 592696 w 1185393"/>
                <a:gd name="connsiteY2" fmla="*/ 1185393 h 1185393"/>
                <a:gd name="connsiteX3" fmla="*/ 0 w 1185393"/>
                <a:gd name="connsiteY3" fmla="*/ 592696 h 1185393"/>
                <a:gd name="connsiteX4" fmla="*/ 592696 w 1185393"/>
                <a:gd name="connsiteY4" fmla="*/ 0 h 11853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5393" h="1185393">
                  <a:moveTo>
                    <a:pt x="592696" y="0"/>
                  </a:moveTo>
                  <a:lnTo>
                    <a:pt x="1185393" y="592697"/>
                  </a:lnTo>
                  <a:lnTo>
                    <a:pt x="592696" y="1185393"/>
                  </a:lnTo>
                  <a:lnTo>
                    <a:pt x="0" y="592696"/>
                  </a:lnTo>
                  <a:lnTo>
                    <a:pt x="592696" y="0"/>
                  </a:lnTo>
                  <a:close/>
                </a:path>
              </a:pathLst>
            </a:custGeom>
          </p:spPr>
        </p:pic>
        <p:pic>
          <p:nvPicPr>
            <p:cNvPr id="123" name="Picture 122" descr="Person working on laptop afterhours">
              <a:extLst>
                <a:ext uri="{FF2B5EF4-FFF2-40B4-BE49-F238E27FC236}">
                  <a16:creationId xmlns:a16="http://schemas.microsoft.com/office/drawing/2014/main" id="{3AF26896-DE2E-4297-8591-70BDBC7779B6}"/>
                </a:ext>
              </a:extLst>
            </p:cNvPr>
            <p:cNvPicPr>
              <a:picLocks noChangeAspect="1"/>
            </p:cNvPicPr>
            <p:nvPr/>
          </p:nvPicPr>
          <p:blipFill>
            <a:blip r:embed="rId2">
              <a:extLst>
                <a:ext uri="{28A0092B-C50C-407E-A947-70E740481C1C}">
                  <a14:useLocalDpi xmlns:a14="http://schemas.microsoft.com/office/drawing/2010/main" val="0"/>
                </a:ext>
              </a:extLst>
            </a:blip>
            <a:srcRect l="34268" t="42449" r="54605" b="40855"/>
            <a:stretch>
              <a:fillRect/>
            </a:stretch>
          </p:blipFill>
          <p:spPr>
            <a:xfrm>
              <a:off x="4444527" y="2911178"/>
              <a:ext cx="1144983" cy="1144982"/>
            </a:xfrm>
            <a:custGeom>
              <a:avLst/>
              <a:gdLst>
                <a:gd name="connsiteX0" fmla="*/ 552286 w 1144983"/>
                <a:gd name="connsiteY0" fmla="*/ 0 h 1144982"/>
                <a:gd name="connsiteX1" fmla="*/ 1144983 w 1144983"/>
                <a:gd name="connsiteY1" fmla="*/ 592697 h 1144982"/>
                <a:gd name="connsiteX2" fmla="*/ 592697 w 1144983"/>
                <a:gd name="connsiteY2" fmla="*/ 1144982 h 1144982"/>
                <a:gd name="connsiteX3" fmla="*/ 0 w 1144983"/>
                <a:gd name="connsiteY3" fmla="*/ 552286 h 1144982"/>
                <a:gd name="connsiteX4" fmla="*/ 552286 w 1144983"/>
                <a:gd name="connsiteY4" fmla="*/ 0 h 114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3" h="1144982">
                  <a:moveTo>
                    <a:pt x="552286" y="0"/>
                  </a:moveTo>
                  <a:lnTo>
                    <a:pt x="1144983" y="592697"/>
                  </a:lnTo>
                  <a:lnTo>
                    <a:pt x="592697" y="1144982"/>
                  </a:lnTo>
                  <a:lnTo>
                    <a:pt x="0" y="552286"/>
                  </a:lnTo>
                  <a:lnTo>
                    <a:pt x="552286" y="0"/>
                  </a:lnTo>
                  <a:close/>
                </a:path>
              </a:pathLst>
            </a:custGeom>
          </p:spPr>
        </p:pic>
        <p:pic>
          <p:nvPicPr>
            <p:cNvPr id="124" name="Picture 123" descr="Person working on laptop afterhours">
              <a:extLst>
                <a:ext uri="{FF2B5EF4-FFF2-40B4-BE49-F238E27FC236}">
                  <a16:creationId xmlns:a16="http://schemas.microsoft.com/office/drawing/2014/main" id="{0126D2ED-005E-41F9-BF76-CC7465FE60BA}"/>
                </a:ext>
              </a:extLst>
            </p:cNvPr>
            <p:cNvPicPr>
              <a:picLocks noChangeAspect="1"/>
            </p:cNvPicPr>
            <p:nvPr/>
          </p:nvPicPr>
          <p:blipFill>
            <a:blip r:embed="rId2">
              <a:extLst>
                <a:ext uri="{28A0092B-C50C-407E-A947-70E740481C1C}">
                  <a14:useLocalDpi xmlns:a14="http://schemas.microsoft.com/office/drawing/2010/main" val="0"/>
                </a:ext>
              </a:extLst>
            </a:blip>
            <a:srcRect l="71709" t="42449" r="17425" b="41248"/>
            <a:stretch>
              <a:fillRect/>
            </a:stretch>
          </p:blipFill>
          <p:spPr>
            <a:xfrm>
              <a:off x="8297057" y="2811439"/>
              <a:ext cx="1217781" cy="1217780"/>
            </a:xfrm>
            <a:custGeom>
              <a:avLst/>
              <a:gdLst>
                <a:gd name="connsiteX0" fmla="*/ 552285 w 1118041"/>
                <a:gd name="connsiteY0" fmla="*/ 0 h 1118040"/>
                <a:gd name="connsiteX1" fmla="*/ 1118041 w 1118041"/>
                <a:gd name="connsiteY1" fmla="*/ 565755 h 1118040"/>
                <a:gd name="connsiteX2" fmla="*/ 565755 w 1118041"/>
                <a:gd name="connsiteY2" fmla="*/ 1118040 h 1118040"/>
                <a:gd name="connsiteX3" fmla="*/ 0 w 1118041"/>
                <a:gd name="connsiteY3" fmla="*/ 552284 h 1118040"/>
                <a:gd name="connsiteX4" fmla="*/ 552285 w 1118041"/>
                <a:gd name="connsiteY4" fmla="*/ 0 h 1118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041" h="1118040">
                  <a:moveTo>
                    <a:pt x="552285" y="0"/>
                  </a:moveTo>
                  <a:lnTo>
                    <a:pt x="1118041" y="565755"/>
                  </a:lnTo>
                  <a:lnTo>
                    <a:pt x="565755" y="1118040"/>
                  </a:lnTo>
                  <a:lnTo>
                    <a:pt x="0" y="552284"/>
                  </a:lnTo>
                  <a:lnTo>
                    <a:pt x="552285" y="0"/>
                  </a:lnTo>
                  <a:close/>
                </a:path>
              </a:pathLst>
            </a:custGeom>
          </p:spPr>
        </p:pic>
        <p:pic>
          <p:nvPicPr>
            <p:cNvPr id="125" name="Picture 124" descr="Person working on laptop afterhours">
              <a:extLst>
                <a:ext uri="{FF2B5EF4-FFF2-40B4-BE49-F238E27FC236}">
                  <a16:creationId xmlns:a16="http://schemas.microsoft.com/office/drawing/2014/main" id="{E663B18B-D517-49EC-90F9-48120C0492E7}"/>
                </a:ext>
              </a:extLst>
            </p:cNvPr>
            <p:cNvPicPr>
              <a:picLocks noChangeAspect="1"/>
            </p:cNvPicPr>
            <p:nvPr/>
          </p:nvPicPr>
          <p:blipFill>
            <a:blip r:embed="rId2">
              <a:extLst>
                <a:ext uri="{28A0092B-C50C-407E-A947-70E740481C1C}">
                  <a14:useLocalDpi xmlns:a14="http://schemas.microsoft.com/office/drawing/2010/main" val="0"/>
                </a:ext>
              </a:extLst>
            </a:blip>
            <a:srcRect l="46704" t="42646" r="42430" b="41051"/>
            <a:stretch>
              <a:fillRect/>
            </a:stretch>
          </p:blipFill>
          <p:spPr>
            <a:xfrm>
              <a:off x="5724214" y="2924648"/>
              <a:ext cx="1118041" cy="1118042"/>
            </a:xfrm>
            <a:custGeom>
              <a:avLst/>
              <a:gdLst>
                <a:gd name="connsiteX0" fmla="*/ 579226 w 1118041"/>
                <a:gd name="connsiteY0" fmla="*/ 0 h 1118042"/>
                <a:gd name="connsiteX1" fmla="*/ 1118041 w 1118041"/>
                <a:gd name="connsiteY1" fmla="*/ 538815 h 1118042"/>
                <a:gd name="connsiteX2" fmla="*/ 538814 w 1118041"/>
                <a:gd name="connsiteY2" fmla="*/ 1118042 h 1118042"/>
                <a:gd name="connsiteX3" fmla="*/ 0 w 1118041"/>
                <a:gd name="connsiteY3" fmla="*/ 579226 h 1118042"/>
                <a:gd name="connsiteX4" fmla="*/ 579226 w 1118041"/>
                <a:gd name="connsiteY4" fmla="*/ 0 h 1118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041" h="1118042">
                  <a:moveTo>
                    <a:pt x="579226" y="0"/>
                  </a:moveTo>
                  <a:lnTo>
                    <a:pt x="1118041" y="538815"/>
                  </a:lnTo>
                  <a:lnTo>
                    <a:pt x="538814" y="1118042"/>
                  </a:lnTo>
                  <a:lnTo>
                    <a:pt x="0" y="579226"/>
                  </a:lnTo>
                  <a:lnTo>
                    <a:pt x="579226" y="0"/>
                  </a:lnTo>
                  <a:close/>
                </a:path>
              </a:pathLst>
            </a:custGeom>
          </p:spPr>
        </p:pic>
        <p:pic>
          <p:nvPicPr>
            <p:cNvPr id="126" name="Picture 125" descr="Person working on laptop afterhours">
              <a:extLst>
                <a:ext uri="{FF2B5EF4-FFF2-40B4-BE49-F238E27FC236}">
                  <a16:creationId xmlns:a16="http://schemas.microsoft.com/office/drawing/2014/main" id="{1C807F04-C006-48AA-B3B0-EFDDB61D7D92}"/>
                </a:ext>
              </a:extLst>
            </p:cNvPr>
            <p:cNvPicPr>
              <a:picLocks noChangeAspect="1"/>
            </p:cNvPicPr>
            <p:nvPr/>
          </p:nvPicPr>
          <p:blipFill>
            <a:blip r:embed="rId2">
              <a:extLst>
                <a:ext uri="{28A0092B-C50C-407E-A947-70E740481C1C}">
                  <a14:useLocalDpi xmlns:a14="http://schemas.microsoft.com/office/drawing/2010/main" val="0"/>
                </a:ext>
              </a:extLst>
            </a:blip>
            <a:srcRect l="28599" t="51485" r="60627" b="32350"/>
            <a:stretch>
              <a:fillRect/>
            </a:stretch>
          </p:blipFill>
          <p:spPr>
            <a:xfrm>
              <a:off x="3861219" y="3530815"/>
              <a:ext cx="1108652" cy="1108652"/>
            </a:xfrm>
            <a:custGeom>
              <a:avLst/>
              <a:gdLst>
                <a:gd name="connsiteX0" fmla="*/ 515955 w 1108652"/>
                <a:gd name="connsiteY0" fmla="*/ 0 h 1108652"/>
                <a:gd name="connsiteX1" fmla="*/ 1108652 w 1108652"/>
                <a:gd name="connsiteY1" fmla="*/ 592697 h 1108652"/>
                <a:gd name="connsiteX2" fmla="*/ 592696 w 1108652"/>
                <a:gd name="connsiteY2" fmla="*/ 1108652 h 1108652"/>
                <a:gd name="connsiteX3" fmla="*/ 0 w 1108652"/>
                <a:gd name="connsiteY3" fmla="*/ 515956 h 1108652"/>
                <a:gd name="connsiteX4" fmla="*/ 515955 w 1108652"/>
                <a:gd name="connsiteY4" fmla="*/ 0 h 1108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652" h="1108652">
                  <a:moveTo>
                    <a:pt x="515955" y="0"/>
                  </a:moveTo>
                  <a:lnTo>
                    <a:pt x="1108652" y="592697"/>
                  </a:lnTo>
                  <a:lnTo>
                    <a:pt x="592696" y="1108652"/>
                  </a:lnTo>
                  <a:lnTo>
                    <a:pt x="0" y="515956"/>
                  </a:lnTo>
                  <a:lnTo>
                    <a:pt x="515955" y="0"/>
                  </a:lnTo>
                  <a:close/>
                </a:path>
              </a:pathLst>
            </a:custGeom>
          </p:spPr>
        </p:pic>
        <p:pic>
          <p:nvPicPr>
            <p:cNvPr id="127" name="Picture 126" descr="Person working on laptop afterhours">
              <a:extLst>
                <a:ext uri="{FF2B5EF4-FFF2-40B4-BE49-F238E27FC236}">
                  <a16:creationId xmlns:a16="http://schemas.microsoft.com/office/drawing/2014/main" id="{1E16BFB5-1551-477A-A283-E758DDDA0700}"/>
                </a:ext>
              </a:extLst>
            </p:cNvPr>
            <p:cNvPicPr>
              <a:picLocks noChangeAspect="1"/>
            </p:cNvPicPr>
            <p:nvPr/>
          </p:nvPicPr>
          <p:blipFill>
            <a:blip r:embed="rId2">
              <a:extLst>
                <a:ext uri="{28A0092B-C50C-407E-A947-70E740481C1C}">
                  <a14:useLocalDpi xmlns:a14="http://schemas.microsoft.com/office/drawing/2010/main" val="0"/>
                </a:ext>
              </a:extLst>
            </a:blip>
            <a:srcRect l="52595" t="51485" r="36015" b="31427"/>
            <a:stretch>
              <a:fillRect/>
            </a:stretch>
          </p:blipFill>
          <p:spPr>
            <a:xfrm>
              <a:off x="6330380" y="3530816"/>
              <a:ext cx="1171922" cy="1171923"/>
            </a:xfrm>
            <a:custGeom>
              <a:avLst/>
              <a:gdLst>
                <a:gd name="connsiteX0" fmla="*/ 579225 w 1171922"/>
                <a:gd name="connsiteY0" fmla="*/ 0 h 1171923"/>
                <a:gd name="connsiteX1" fmla="*/ 1171922 w 1171922"/>
                <a:gd name="connsiteY1" fmla="*/ 592698 h 1171923"/>
                <a:gd name="connsiteX2" fmla="*/ 592697 w 1171922"/>
                <a:gd name="connsiteY2" fmla="*/ 1171923 h 1171923"/>
                <a:gd name="connsiteX3" fmla="*/ 0 w 1171922"/>
                <a:gd name="connsiteY3" fmla="*/ 579226 h 1171923"/>
                <a:gd name="connsiteX4" fmla="*/ 579225 w 1171922"/>
                <a:gd name="connsiteY4" fmla="*/ 0 h 117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1922" h="1171923">
                  <a:moveTo>
                    <a:pt x="579225" y="0"/>
                  </a:moveTo>
                  <a:lnTo>
                    <a:pt x="1171922" y="592698"/>
                  </a:lnTo>
                  <a:lnTo>
                    <a:pt x="592697" y="1171923"/>
                  </a:lnTo>
                  <a:lnTo>
                    <a:pt x="0" y="579226"/>
                  </a:lnTo>
                  <a:lnTo>
                    <a:pt x="579225" y="0"/>
                  </a:lnTo>
                  <a:close/>
                </a:path>
              </a:pathLst>
            </a:custGeom>
          </p:spPr>
        </p:pic>
        <p:pic>
          <p:nvPicPr>
            <p:cNvPr id="128" name="Picture 127" descr="Person working on laptop afterhours">
              <a:extLst>
                <a:ext uri="{FF2B5EF4-FFF2-40B4-BE49-F238E27FC236}">
                  <a16:creationId xmlns:a16="http://schemas.microsoft.com/office/drawing/2014/main" id="{25BAFD65-5ABC-444B-9BA4-6F6A5D4BAC3C}"/>
                </a:ext>
              </a:extLst>
            </p:cNvPr>
            <p:cNvPicPr>
              <a:picLocks noChangeAspect="1"/>
            </p:cNvPicPr>
            <p:nvPr/>
          </p:nvPicPr>
          <p:blipFill>
            <a:blip r:embed="rId2">
              <a:extLst>
                <a:ext uri="{28A0092B-C50C-407E-A947-70E740481C1C}">
                  <a14:useLocalDpi xmlns:a14="http://schemas.microsoft.com/office/drawing/2010/main" val="0"/>
                </a:ext>
              </a:extLst>
            </a:blip>
            <a:srcRect l="65294" t="51485" r="23447" b="31623"/>
            <a:stretch>
              <a:fillRect/>
            </a:stretch>
          </p:blipFill>
          <p:spPr>
            <a:xfrm>
              <a:off x="7637007" y="3530816"/>
              <a:ext cx="1158452" cy="1158453"/>
            </a:xfrm>
            <a:custGeom>
              <a:avLst/>
              <a:gdLst>
                <a:gd name="connsiteX0" fmla="*/ 592697 w 1158452"/>
                <a:gd name="connsiteY0" fmla="*/ 0 h 1158453"/>
                <a:gd name="connsiteX1" fmla="*/ 1158452 w 1158452"/>
                <a:gd name="connsiteY1" fmla="*/ 565756 h 1158453"/>
                <a:gd name="connsiteX2" fmla="*/ 565757 w 1158452"/>
                <a:gd name="connsiteY2" fmla="*/ 1158453 h 1158453"/>
                <a:gd name="connsiteX3" fmla="*/ 0 w 1158452"/>
                <a:gd name="connsiteY3" fmla="*/ 592697 h 1158453"/>
                <a:gd name="connsiteX4" fmla="*/ 592697 w 1158452"/>
                <a:gd name="connsiteY4" fmla="*/ 0 h 115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52" h="1158453">
                  <a:moveTo>
                    <a:pt x="592697" y="0"/>
                  </a:moveTo>
                  <a:lnTo>
                    <a:pt x="1158452" y="565756"/>
                  </a:lnTo>
                  <a:lnTo>
                    <a:pt x="565757" y="1158453"/>
                  </a:lnTo>
                  <a:lnTo>
                    <a:pt x="0" y="592697"/>
                  </a:lnTo>
                  <a:lnTo>
                    <a:pt x="592697" y="0"/>
                  </a:lnTo>
                  <a:close/>
                </a:path>
              </a:pathLst>
            </a:custGeom>
          </p:spPr>
        </p:pic>
        <p:pic>
          <p:nvPicPr>
            <p:cNvPr id="129" name="Picture 128" descr="Person working on laptop afterhours">
              <a:extLst>
                <a:ext uri="{FF2B5EF4-FFF2-40B4-BE49-F238E27FC236}">
                  <a16:creationId xmlns:a16="http://schemas.microsoft.com/office/drawing/2014/main" id="{41E708A2-6E36-44D2-9067-BA802C718709}"/>
                </a:ext>
              </a:extLst>
            </p:cNvPr>
            <p:cNvPicPr>
              <a:picLocks noChangeAspect="1"/>
            </p:cNvPicPr>
            <p:nvPr/>
          </p:nvPicPr>
          <p:blipFill>
            <a:blip r:embed="rId2">
              <a:extLst>
                <a:ext uri="{28A0092B-C50C-407E-A947-70E740481C1C}">
                  <a14:useLocalDpi xmlns:a14="http://schemas.microsoft.com/office/drawing/2010/main" val="0"/>
                </a:ext>
              </a:extLst>
            </a:blip>
            <a:srcRect l="40682" t="52074" r="48714" b="32016"/>
            <a:stretch>
              <a:fillRect/>
            </a:stretch>
          </p:blipFill>
          <p:spPr>
            <a:xfrm>
              <a:off x="5104574" y="3571226"/>
              <a:ext cx="1091102" cy="1091102"/>
            </a:xfrm>
            <a:custGeom>
              <a:avLst/>
              <a:gdLst>
                <a:gd name="connsiteX0" fmla="*/ 552286 w 1091102"/>
                <a:gd name="connsiteY0" fmla="*/ 0 h 1091102"/>
                <a:gd name="connsiteX1" fmla="*/ 1091102 w 1091102"/>
                <a:gd name="connsiteY1" fmla="*/ 538816 h 1091102"/>
                <a:gd name="connsiteX2" fmla="*/ 538815 w 1091102"/>
                <a:gd name="connsiteY2" fmla="*/ 1091102 h 1091102"/>
                <a:gd name="connsiteX3" fmla="*/ 0 w 1091102"/>
                <a:gd name="connsiteY3" fmla="*/ 552286 h 1091102"/>
                <a:gd name="connsiteX4" fmla="*/ 552286 w 1091102"/>
                <a:gd name="connsiteY4" fmla="*/ 0 h 1091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1102" h="1091102">
                  <a:moveTo>
                    <a:pt x="552286" y="0"/>
                  </a:moveTo>
                  <a:lnTo>
                    <a:pt x="1091102" y="538816"/>
                  </a:lnTo>
                  <a:lnTo>
                    <a:pt x="538815" y="1091102"/>
                  </a:lnTo>
                  <a:lnTo>
                    <a:pt x="0" y="552286"/>
                  </a:lnTo>
                  <a:lnTo>
                    <a:pt x="552286" y="0"/>
                  </a:lnTo>
                  <a:close/>
                </a:path>
              </a:pathLst>
            </a:custGeom>
          </p:spPr>
        </p:pic>
        <p:pic>
          <p:nvPicPr>
            <p:cNvPr id="130" name="Picture 129" descr="Person working on laptop afterhours">
              <a:extLst>
                <a:ext uri="{FF2B5EF4-FFF2-40B4-BE49-F238E27FC236}">
                  <a16:creationId xmlns:a16="http://schemas.microsoft.com/office/drawing/2014/main" id="{3AD15FA2-430D-4C6A-891D-0810AF720527}"/>
                </a:ext>
              </a:extLst>
            </p:cNvPr>
            <p:cNvPicPr>
              <a:picLocks noChangeAspect="1"/>
            </p:cNvPicPr>
            <p:nvPr/>
          </p:nvPicPr>
          <p:blipFill>
            <a:blip r:embed="rId2">
              <a:extLst>
                <a:ext uri="{28A0092B-C50C-407E-A947-70E740481C1C}">
                  <a14:useLocalDpi xmlns:a14="http://schemas.microsoft.com/office/drawing/2010/main" val="0"/>
                </a:ext>
              </a:extLst>
            </a:blip>
            <a:srcRect l="46573" t="60913" r="42299" b="22392"/>
            <a:stretch>
              <a:fillRect/>
            </a:stretch>
          </p:blipFill>
          <p:spPr>
            <a:xfrm>
              <a:off x="5710742" y="4177394"/>
              <a:ext cx="1144983" cy="1144982"/>
            </a:xfrm>
            <a:custGeom>
              <a:avLst/>
              <a:gdLst>
                <a:gd name="connsiteX0" fmla="*/ 552286 w 1144983"/>
                <a:gd name="connsiteY0" fmla="*/ 0 h 1144982"/>
                <a:gd name="connsiteX1" fmla="*/ 1144983 w 1144983"/>
                <a:gd name="connsiteY1" fmla="*/ 592697 h 1144982"/>
                <a:gd name="connsiteX2" fmla="*/ 592698 w 1144983"/>
                <a:gd name="connsiteY2" fmla="*/ 1144982 h 1144982"/>
                <a:gd name="connsiteX3" fmla="*/ 0 w 1144983"/>
                <a:gd name="connsiteY3" fmla="*/ 552285 h 1144982"/>
                <a:gd name="connsiteX4" fmla="*/ 552286 w 1144983"/>
                <a:gd name="connsiteY4" fmla="*/ 0 h 114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3" h="1144982">
                  <a:moveTo>
                    <a:pt x="552286" y="0"/>
                  </a:moveTo>
                  <a:lnTo>
                    <a:pt x="1144983" y="592697"/>
                  </a:lnTo>
                  <a:lnTo>
                    <a:pt x="592698" y="1144982"/>
                  </a:lnTo>
                  <a:lnTo>
                    <a:pt x="0" y="552285"/>
                  </a:lnTo>
                  <a:lnTo>
                    <a:pt x="552286" y="0"/>
                  </a:lnTo>
                  <a:close/>
                </a:path>
              </a:pathLst>
            </a:custGeom>
          </p:spPr>
        </p:pic>
        <p:pic>
          <p:nvPicPr>
            <p:cNvPr id="131" name="Picture 130" descr="Person working on laptop afterhours">
              <a:extLst>
                <a:ext uri="{FF2B5EF4-FFF2-40B4-BE49-F238E27FC236}">
                  <a16:creationId xmlns:a16="http://schemas.microsoft.com/office/drawing/2014/main" id="{B1427CFA-3833-46E1-8E73-87F38FDC9334}"/>
                </a:ext>
              </a:extLst>
            </p:cNvPr>
            <p:cNvPicPr>
              <a:picLocks noChangeAspect="1"/>
            </p:cNvPicPr>
            <p:nvPr/>
          </p:nvPicPr>
          <p:blipFill>
            <a:blip r:embed="rId2">
              <a:extLst>
                <a:ext uri="{28A0092B-C50C-407E-A947-70E740481C1C}">
                  <a14:useLocalDpi xmlns:a14="http://schemas.microsoft.com/office/drawing/2010/main" val="0"/>
                </a:ext>
              </a:extLst>
            </a:blip>
            <a:srcRect l="35013" t="61109" r="54736" b="23511"/>
            <a:stretch>
              <a:fillRect/>
            </a:stretch>
          </p:blipFill>
          <p:spPr>
            <a:xfrm>
              <a:off x="4521269" y="4190865"/>
              <a:ext cx="1054769" cy="1054771"/>
            </a:xfrm>
            <a:custGeom>
              <a:avLst/>
              <a:gdLst>
                <a:gd name="connsiteX0" fmla="*/ 515955 w 1054769"/>
                <a:gd name="connsiteY0" fmla="*/ 0 h 1054771"/>
                <a:gd name="connsiteX1" fmla="*/ 1054769 w 1054769"/>
                <a:gd name="connsiteY1" fmla="*/ 538815 h 1054771"/>
                <a:gd name="connsiteX2" fmla="*/ 538815 w 1054769"/>
                <a:gd name="connsiteY2" fmla="*/ 1054771 h 1054771"/>
                <a:gd name="connsiteX3" fmla="*/ 0 w 1054769"/>
                <a:gd name="connsiteY3" fmla="*/ 515956 h 1054771"/>
                <a:gd name="connsiteX4" fmla="*/ 515955 w 1054769"/>
                <a:gd name="connsiteY4" fmla="*/ 0 h 1054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769" h="1054771">
                  <a:moveTo>
                    <a:pt x="515955" y="0"/>
                  </a:moveTo>
                  <a:lnTo>
                    <a:pt x="1054769" y="538815"/>
                  </a:lnTo>
                  <a:lnTo>
                    <a:pt x="538815" y="1054771"/>
                  </a:lnTo>
                  <a:lnTo>
                    <a:pt x="0" y="515956"/>
                  </a:lnTo>
                  <a:lnTo>
                    <a:pt x="515955" y="0"/>
                  </a:lnTo>
                  <a:close/>
                </a:path>
              </a:pathLst>
            </a:custGeom>
          </p:spPr>
        </p:pic>
        <p:pic>
          <p:nvPicPr>
            <p:cNvPr id="132" name="Picture 131" descr="Person working on laptop afterhours">
              <a:extLst>
                <a:ext uri="{FF2B5EF4-FFF2-40B4-BE49-F238E27FC236}">
                  <a16:creationId xmlns:a16="http://schemas.microsoft.com/office/drawing/2014/main" id="{F61CF2C4-9627-46A5-925E-5A20610BED89}"/>
                </a:ext>
              </a:extLst>
            </p:cNvPr>
            <p:cNvPicPr>
              <a:picLocks noChangeAspect="1"/>
            </p:cNvPicPr>
            <p:nvPr/>
          </p:nvPicPr>
          <p:blipFill>
            <a:blip r:embed="rId2">
              <a:extLst>
                <a:ext uri="{28A0092B-C50C-407E-A947-70E740481C1C}">
                  <a14:useLocalDpi xmlns:a14="http://schemas.microsoft.com/office/drawing/2010/main" val="0"/>
                </a:ext>
              </a:extLst>
            </a:blip>
            <a:srcRect l="59010" t="61109" r="29862" b="22195"/>
            <a:stretch>
              <a:fillRect/>
            </a:stretch>
          </p:blipFill>
          <p:spPr>
            <a:xfrm>
              <a:off x="6990428" y="4190864"/>
              <a:ext cx="1144982" cy="1144982"/>
            </a:xfrm>
            <a:custGeom>
              <a:avLst/>
              <a:gdLst>
                <a:gd name="connsiteX0" fmla="*/ 579227 w 1144982"/>
                <a:gd name="connsiteY0" fmla="*/ 0 h 1144982"/>
                <a:gd name="connsiteX1" fmla="*/ 1144982 w 1144982"/>
                <a:gd name="connsiteY1" fmla="*/ 565757 h 1144982"/>
                <a:gd name="connsiteX2" fmla="*/ 565757 w 1144982"/>
                <a:gd name="connsiteY2" fmla="*/ 1144982 h 1144982"/>
                <a:gd name="connsiteX3" fmla="*/ 0 w 1144982"/>
                <a:gd name="connsiteY3" fmla="*/ 579225 h 1144982"/>
                <a:gd name="connsiteX4" fmla="*/ 579227 w 1144982"/>
                <a:gd name="connsiteY4" fmla="*/ 0 h 114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2" h="1144982">
                  <a:moveTo>
                    <a:pt x="579227" y="0"/>
                  </a:moveTo>
                  <a:lnTo>
                    <a:pt x="1144982" y="565757"/>
                  </a:lnTo>
                  <a:lnTo>
                    <a:pt x="565757" y="1144982"/>
                  </a:lnTo>
                  <a:lnTo>
                    <a:pt x="0" y="579225"/>
                  </a:lnTo>
                  <a:lnTo>
                    <a:pt x="579227" y="0"/>
                  </a:lnTo>
                  <a:close/>
                </a:path>
              </a:pathLst>
            </a:custGeom>
          </p:spPr>
        </p:pic>
        <p:pic>
          <p:nvPicPr>
            <p:cNvPr id="133" name="Picture 132" descr="Person working on laptop afterhours">
              <a:extLst>
                <a:ext uri="{FF2B5EF4-FFF2-40B4-BE49-F238E27FC236}">
                  <a16:creationId xmlns:a16="http://schemas.microsoft.com/office/drawing/2014/main" id="{CD836D62-00FA-4064-B2E2-256373DB8C67}"/>
                </a:ext>
              </a:extLst>
            </p:cNvPr>
            <p:cNvPicPr>
              <a:picLocks noChangeAspect="1"/>
            </p:cNvPicPr>
            <p:nvPr/>
          </p:nvPicPr>
          <p:blipFill>
            <a:blip r:embed="rId2">
              <a:extLst>
                <a:ext uri="{28A0092B-C50C-407E-A947-70E740481C1C}">
                  <a14:useLocalDpi xmlns:a14="http://schemas.microsoft.com/office/drawing/2010/main" val="0"/>
                </a:ext>
              </a:extLst>
            </a:blip>
            <a:srcRect l="40904" t="69948" r="48321" b="13886"/>
            <a:stretch>
              <a:fillRect/>
            </a:stretch>
          </p:blipFill>
          <p:spPr>
            <a:xfrm>
              <a:off x="5127435" y="4797032"/>
              <a:ext cx="1108652" cy="1108653"/>
            </a:xfrm>
            <a:custGeom>
              <a:avLst/>
              <a:gdLst>
                <a:gd name="connsiteX0" fmla="*/ 515954 w 1108652"/>
                <a:gd name="connsiteY0" fmla="*/ 0 h 1108653"/>
                <a:gd name="connsiteX1" fmla="*/ 1108652 w 1108652"/>
                <a:gd name="connsiteY1" fmla="*/ 592697 h 1108653"/>
                <a:gd name="connsiteX2" fmla="*/ 592696 w 1108652"/>
                <a:gd name="connsiteY2" fmla="*/ 1108653 h 1108653"/>
                <a:gd name="connsiteX3" fmla="*/ 0 w 1108652"/>
                <a:gd name="connsiteY3" fmla="*/ 515956 h 1108653"/>
                <a:gd name="connsiteX4" fmla="*/ 515954 w 1108652"/>
                <a:gd name="connsiteY4" fmla="*/ 0 h 110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652" h="1108653">
                  <a:moveTo>
                    <a:pt x="515954" y="0"/>
                  </a:moveTo>
                  <a:lnTo>
                    <a:pt x="1108652" y="592697"/>
                  </a:lnTo>
                  <a:lnTo>
                    <a:pt x="592696" y="1108653"/>
                  </a:lnTo>
                  <a:lnTo>
                    <a:pt x="0" y="515956"/>
                  </a:lnTo>
                  <a:lnTo>
                    <a:pt x="515954" y="0"/>
                  </a:lnTo>
                  <a:close/>
                </a:path>
              </a:pathLst>
            </a:custGeom>
          </p:spPr>
        </p:pic>
        <p:pic>
          <p:nvPicPr>
            <p:cNvPr id="134" name="Picture 133" descr="Person working on laptop afterhours">
              <a:extLst>
                <a:ext uri="{FF2B5EF4-FFF2-40B4-BE49-F238E27FC236}">
                  <a16:creationId xmlns:a16="http://schemas.microsoft.com/office/drawing/2014/main" id="{3A71245A-D38F-47EF-93D9-8D1FCC59FCD8}"/>
                </a:ext>
              </a:extLst>
            </p:cNvPr>
            <p:cNvPicPr>
              <a:picLocks noChangeAspect="1"/>
            </p:cNvPicPr>
            <p:nvPr/>
          </p:nvPicPr>
          <p:blipFill>
            <a:blip r:embed="rId2">
              <a:extLst>
                <a:ext uri="{28A0092B-C50C-407E-A947-70E740481C1C}">
                  <a14:useLocalDpi xmlns:a14="http://schemas.microsoft.com/office/drawing/2010/main" val="0"/>
                </a:ext>
              </a:extLst>
            </a:blip>
            <a:srcRect l="52988" t="70537" r="36146" b="13160"/>
            <a:stretch>
              <a:fillRect/>
            </a:stretch>
          </p:blipFill>
          <p:spPr>
            <a:xfrm>
              <a:off x="6370792" y="4837444"/>
              <a:ext cx="1118041" cy="1118041"/>
            </a:xfrm>
            <a:custGeom>
              <a:avLst/>
              <a:gdLst>
                <a:gd name="connsiteX0" fmla="*/ 552285 w 1118041"/>
                <a:gd name="connsiteY0" fmla="*/ 0 h 1118041"/>
                <a:gd name="connsiteX1" fmla="*/ 1118041 w 1118041"/>
                <a:gd name="connsiteY1" fmla="*/ 565756 h 1118041"/>
                <a:gd name="connsiteX2" fmla="*/ 565756 w 1118041"/>
                <a:gd name="connsiteY2" fmla="*/ 1118041 h 1118041"/>
                <a:gd name="connsiteX3" fmla="*/ 0 w 1118041"/>
                <a:gd name="connsiteY3" fmla="*/ 552285 h 1118041"/>
                <a:gd name="connsiteX4" fmla="*/ 552285 w 1118041"/>
                <a:gd name="connsiteY4" fmla="*/ 0 h 1118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041" h="1118041">
                  <a:moveTo>
                    <a:pt x="552285" y="0"/>
                  </a:moveTo>
                  <a:lnTo>
                    <a:pt x="1118041" y="565756"/>
                  </a:lnTo>
                  <a:lnTo>
                    <a:pt x="565756" y="1118041"/>
                  </a:lnTo>
                  <a:lnTo>
                    <a:pt x="0" y="552285"/>
                  </a:lnTo>
                  <a:lnTo>
                    <a:pt x="552285" y="0"/>
                  </a:lnTo>
                  <a:close/>
                </a:path>
              </a:pathLst>
            </a:custGeom>
          </p:spPr>
        </p:pic>
        <p:pic>
          <p:nvPicPr>
            <p:cNvPr id="135" name="Picture 134" descr="Person working on laptop afterhours">
              <a:extLst>
                <a:ext uri="{FF2B5EF4-FFF2-40B4-BE49-F238E27FC236}">
                  <a16:creationId xmlns:a16="http://schemas.microsoft.com/office/drawing/2014/main" id="{3278A966-8BF9-45AD-8559-EB927EEC5BCF}"/>
                </a:ext>
              </a:extLst>
            </p:cNvPr>
            <p:cNvPicPr>
              <a:picLocks noChangeAspect="1"/>
            </p:cNvPicPr>
            <p:nvPr/>
          </p:nvPicPr>
          <p:blipFill>
            <a:blip r:embed="rId2">
              <a:extLst>
                <a:ext uri="{28A0092B-C50C-407E-A947-70E740481C1C}">
                  <a14:useLocalDpi xmlns:a14="http://schemas.microsoft.com/office/drawing/2010/main" val="0"/>
                </a:ext>
              </a:extLst>
            </a:blip>
            <a:srcRect l="47319" t="79572" r="42168" b="4655"/>
            <a:stretch>
              <a:fillRect/>
            </a:stretch>
          </p:blipFill>
          <p:spPr>
            <a:xfrm>
              <a:off x="5787483" y="5457080"/>
              <a:ext cx="1081712" cy="1081712"/>
            </a:xfrm>
            <a:custGeom>
              <a:avLst/>
              <a:gdLst>
                <a:gd name="connsiteX0" fmla="*/ 515956 w 1081712"/>
                <a:gd name="connsiteY0" fmla="*/ 0 h 1081712"/>
                <a:gd name="connsiteX1" fmla="*/ 1081712 w 1081712"/>
                <a:gd name="connsiteY1" fmla="*/ 565756 h 1081712"/>
                <a:gd name="connsiteX2" fmla="*/ 565756 w 1081712"/>
                <a:gd name="connsiteY2" fmla="*/ 1081712 h 1081712"/>
                <a:gd name="connsiteX3" fmla="*/ 0 w 1081712"/>
                <a:gd name="connsiteY3" fmla="*/ 515955 h 1081712"/>
                <a:gd name="connsiteX4" fmla="*/ 515956 w 1081712"/>
                <a:gd name="connsiteY4" fmla="*/ 0 h 1081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12" h="1081712">
                  <a:moveTo>
                    <a:pt x="515956" y="0"/>
                  </a:moveTo>
                  <a:lnTo>
                    <a:pt x="1081712" y="565756"/>
                  </a:lnTo>
                  <a:lnTo>
                    <a:pt x="565756" y="1081712"/>
                  </a:lnTo>
                  <a:lnTo>
                    <a:pt x="0" y="515955"/>
                  </a:lnTo>
                  <a:lnTo>
                    <a:pt x="515956" y="0"/>
                  </a:lnTo>
                  <a:close/>
                </a:path>
              </a:pathLst>
            </a:custGeom>
          </p:spPr>
        </p:pic>
      </p:grpSp>
      <p:sp>
        <p:nvSpPr>
          <p:cNvPr id="137" name="TextBox 136">
            <a:extLst>
              <a:ext uri="{FF2B5EF4-FFF2-40B4-BE49-F238E27FC236}">
                <a16:creationId xmlns:a16="http://schemas.microsoft.com/office/drawing/2014/main" id="{B146DAAE-D8A6-4FCD-A9EE-FC4D88BF33B9}"/>
              </a:ext>
            </a:extLst>
          </p:cNvPr>
          <p:cNvSpPr txBox="1"/>
          <p:nvPr/>
        </p:nvSpPr>
        <p:spPr>
          <a:xfrm>
            <a:off x="1619250" y="1466850"/>
            <a:ext cx="3314700" cy="830997"/>
          </a:xfrm>
          <a:prstGeom prst="rect">
            <a:avLst/>
          </a:prstGeom>
          <a:noFill/>
        </p:spPr>
        <p:txBody>
          <a:bodyPr wrap="square" rtlCol="0">
            <a:spAutoFit/>
          </a:bodyPr>
          <a:lstStyle/>
          <a:p>
            <a:r>
              <a:rPr lang="en-US" sz="4800" dirty="0">
                <a:solidFill>
                  <a:schemeClr val="bg1"/>
                </a:solidFill>
                <a:latin typeface="Arial Rounded MT Bold" panose="020F0704030504030204" pitchFamily="34" charset="0"/>
              </a:rPr>
              <a:t>TASK – 6 </a:t>
            </a:r>
          </a:p>
        </p:txBody>
      </p:sp>
      <p:sp>
        <p:nvSpPr>
          <p:cNvPr id="138" name="TextBox 137">
            <a:extLst>
              <a:ext uri="{FF2B5EF4-FFF2-40B4-BE49-F238E27FC236}">
                <a16:creationId xmlns:a16="http://schemas.microsoft.com/office/drawing/2014/main" id="{F1E9BC75-AD57-4A9B-A584-7F292C977675}"/>
              </a:ext>
            </a:extLst>
          </p:cNvPr>
          <p:cNvSpPr txBox="1"/>
          <p:nvPr/>
        </p:nvSpPr>
        <p:spPr>
          <a:xfrm>
            <a:off x="400050" y="3238501"/>
            <a:ext cx="5486400" cy="1938992"/>
          </a:xfrm>
          <a:prstGeom prst="rect">
            <a:avLst/>
          </a:prstGeom>
          <a:noFill/>
        </p:spPr>
        <p:txBody>
          <a:bodyPr wrap="square" rtlCol="0">
            <a:spAutoFit/>
          </a:bodyPr>
          <a:lstStyle/>
          <a:p>
            <a:pPr algn="ctr"/>
            <a:r>
              <a:rPr lang="en-US" sz="4000" dirty="0">
                <a:solidFill>
                  <a:schemeClr val="bg1"/>
                </a:solidFill>
                <a:latin typeface="Arial Rounded MT Bold" panose="020F0704030504030204" pitchFamily="34" charset="0"/>
              </a:rPr>
              <a:t>MAIN FEATURES THAT NEED TO BE DEVELOPED</a:t>
            </a:r>
          </a:p>
        </p:txBody>
      </p:sp>
    </p:spTree>
    <p:extLst>
      <p:ext uri="{BB962C8B-B14F-4D97-AF65-F5344CB8AC3E}">
        <p14:creationId xmlns:p14="http://schemas.microsoft.com/office/powerpoint/2010/main" val="20806332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C0D11"/>
        </a:solidFill>
        <a:effectLst/>
      </p:bgPr>
    </p:bg>
    <p:spTree>
      <p:nvGrpSpPr>
        <p:cNvPr id="1" name=""/>
        <p:cNvGrpSpPr/>
        <p:nvPr/>
      </p:nvGrpSpPr>
      <p:grpSpPr>
        <a:xfrm>
          <a:off x="0" y="0"/>
          <a:ext cx="0" cy="0"/>
          <a:chOff x="0" y="0"/>
          <a:chExt cx="0" cy="0"/>
        </a:xfrm>
      </p:grpSpPr>
      <p:grpSp>
        <p:nvGrpSpPr>
          <p:cNvPr id="136" name="Group 135">
            <a:extLst>
              <a:ext uri="{FF2B5EF4-FFF2-40B4-BE49-F238E27FC236}">
                <a16:creationId xmlns:a16="http://schemas.microsoft.com/office/drawing/2014/main" id="{F6D471F0-3841-4A53-8F97-27E7D2BACCA0}"/>
              </a:ext>
            </a:extLst>
          </p:cNvPr>
          <p:cNvGrpSpPr/>
          <p:nvPr/>
        </p:nvGrpSpPr>
        <p:grpSpPr>
          <a:xfrm rot="20661771">
            <a:off x="-2800076" y="-236332"/>
            <a:ext cx="7360393" cy="7521873"/>
            <a:chOff x="3861219" y="459569"/>
            <a:chExt cx="6079222" cy="6079223"/>
          </a:xfrm>
        </p:grpSpPr>
        <p:pic>
          <p:nvPicPr>
            <p:cNvPr id="112" name="Picture 111" descr="Person working on laptop afterhours">
              <a:extLst>
                <a:ext uri="{FF2B5EF4-FFF2-40B4-BE49-F238E27FC236}">
                  <a16:creationId xmlns:a16="http://schemas.microsoft.com/office/drawing/2014/main" id="{0C5A1986-A481-49AB-AB80-8C4E888627D8}"/>
                </a:ext>
              </a:extLst>
            </p:cNvPr>
            <p:cNvPicPr>
              <a:picLocks noChangeAspect="1"/>
            </p:cNvPicPr>
            <p:nvPr/>
          </p:nvPicPr>
          <p:blipFill>
            <a:blip r:embed="rId2">
              <a:extLst>
                <a:ext uri="{28A0092B-C50C-407E-A947-70E740481C1C}">
                  <a14:useLocalDpi xmlns:a14="http://schemas.microsoft.com/office/drawing/2010/main" val="0"/>
                </a:ext>
              </a:extLst>
            </a:blip>
            <a:srcRect l="59010" t="6701" r="30779" b="77978"/>
            <a:stretch>
              <a:fillRect/>
            </a:stretch>
          </p:blipFill>
          <p:spPr>
            <a:xfrm>
              <a:off x="6990429" y="459569"/>
              <a:ext cx="1050689" cy="1050689"/>
            </a:xfrm>
            <a:custGeom>
              <a:avLst/>
              <a:gdLst>
                <a:gd name="connsiteX0" fmla="*/ 457993 w 1050689"/>
                <a:gd name="connsiteY0" fmla="*/ 0 h 1050689"/>
                <a:gd name="connsiteX1" fmla="*/ 1050689 w 1050689"/>
                <a:gd name="connsiteY1" fmla="*/ 592697 h 1050689"/>
                <a:gd name="connsiteX2" fmla="*/ 592697 w 1050689"/>
                <a:gd name="connsiteY2" fmla="*/ 1050689 h 1050689"/>
                <a:gd name="connsiteX3" fmla="*/ 0 w 1050689"/>
                <a:gd name="connsiteY3" fmla="*/ 457992 h 1050689"/>
                <a:gd name="connsiteX4" fmla="*/ 457993 w 1050689"/>
                <a:gd name="connsiteY4" fmla="*/ 0 h 1050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689" h="1050689">
                  <a:moveTo>
                    <a:pt x="457993" y="0"/>
                  </a:moveTo>
                  <a:lnTo>
                    <a:pt x="1050689" y="592697"/>
                  </a:lnTo>
                  <a:lnTo>
                    <a:pt x="592697" y="1050689"/>
                  </a:lnTo>
                  <a:lnTo>
                    <a:pt x="0" y="457992"/>
                  </a:lnTo>
                  <a:lnTo>
                    <a:pt x="457993" y="0"/>
                  </a:lnTo>
                  <a:close/>
                </a:path>
              </a:pathLst>
            </a:custGeom>
          </p:spPr>
        </p:pic>
        <p:pic>
          <p:nvPicPr>
            <p:cNvPr id="113" name="Picture 112" descr="Person working on laptop afterhours">
              <a:extLst>
                <a:ext uri="{FF2B5EF4-FFF2-40B4-BE49-F238E27FC236}">
                  <a16:creationId xmlns:a16="http://schemas.microsoft.com/office/drawing/2014/main" id="{90025E4E-42E0-463A-9542-25185E1CE474}"/>
                </a:ext>
              </a:extLst>
            </p:cNvPr>
            <p:cNvPicPr>
              <a:picLocks noChangeAspect="1"/>
            </p:cNvPicPr>
            <p:nvPr/>
          </p:nvPicPr>
          <p:blipFill>
            <a:blip r:embed="rId2">
              <a:extLst>
                <a:ext uri="{28A0092B-C50C-407E-A947-70E740481C1C}">
                  <a14:useLocalDpi xmlns:a14="http://schemas.microsoft.com/office/drawing/2010/main" val="0"/>
                </a:ext>
              </a:extLst>
            </a:blip>
            <a:srcRect l="52988" t="14362" r="35884" b="68943"/>
            <a:stretch>
              <a:fillRect/>
            </a:stretch>
          </p:blipFill>
          <p:spPr>
            <a:xfrm>
              <a:off x="6370791" y="984914"/>
              <a:ext cx="1144982" cy="1144983"/>
            </a:xfrm>
            <a:custGeom>
              <a:avLst/>
              <a:gdLst>
                <a:gd name="connsiteX0" fmla="*/ 552286 w 1144982"/>
                <a:gd name="connsiteY0" fmla="*/ 0 h 1144983"/>
                <a:gd name="connsiteX1" fmla="*/ 1144982 w 1144982"/>
                <a:gd name="connsiteY1" fmla="*/ 592698 h 1144983"/>
                <a:gd name="connsiteX2" fmla="*/ 592697 w 1144982"/>
                <a:gd name="connsiteY2" fmla="*/ 1144983 h 1144983"/>
                <a:gd name="connsiteX3" fmla="*/ 0 w 1144982"/>
                <a:gd name="connsiteY3" fmla="*/ 552287 h 1144983"/>
                <a:gd name="connsiteX4" fmla="*/ 552286 w 1144982"/>
                <a:gd name="connsiteY4" fmla="*/ 0 h 11449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2" h="1144983">
                  <a:moveTo>
                    <a:pt x="552286" y="0"/>
                  </a:moveTo>
                  <a:lnTo>
                    <a:pt x="1144982" y="592698"/>
                  </a:lnTo>
                  <a:lnTo>
                    <a:pt x="592697" y="1144983"/>
                  </a:lnTo>
                  <a:lnTo>
                    <a:pt x="0" y="552287"/>
                  </a:lnTo>
                  <a:lnTo>
                    <a:pt x="552286" y="0"/>
                  </a:lnTo>
                  <a:close/>
                </a:path>
              </a:pathLst>
            </a:custGeom>
          </p:spPr>
        </p:pic>
        <p:pic>
          <p:nvPicPr>
            <p:cNvPr id="114" name="Picture 113" descr="Person working on laptop afterhours">
              <a:extLst>
                <a:ext uri="{FF2B5EF4-FFF2-40B4-BE49-F238E27FC236}">
                  <a16:creationId xmlns:a16="http://schemas.microsoft.com/office/drawing/2014/main" id="{AA70A525-35F2-4204-90C8-2585C7F7AE22}"/>
                </a:ext>
              </a:extLst>
            </p:cNvPr>
            <p:cNvPicPr>
              <a:picLocks noChangeAspect="1"/>
            </p:cNvPicPr>
            <p:nvPr/>
          </p:nvPicPr>
          <p:blipFill>
            <a:blip r:embed="rId2">
              <a:extLst>
                <a:ext uri="{28A0092B-C50C-407E-A947-70E740481C1C}">
                  <a14:useLocalDpi xmlns:a14="http://schemas.microsoft.com/office/drawing/2010/main" val="0"/>
                </a:ext>
              </a:extLst>
            </a:blip>
            <a:srcRect l="65425" t="16326" r="24887" b="69139"/>
            <a:stretch>
              <a:fillRect/>
            </a:stretch>
          </p:blipFill>
          <p:spPr>
            <a:xfrm>
              <a:off x="7650477" y="1119619"/>
              <a:ext cx="996808" cy="996807"/>
            </a:xfrm>
            <a:custGeom>
              <a:avLst/>
              <a:gdLst>
                <a:gd name="connsiteX0" fmla="*/ 457992 w 996808"/>
                <a:gd name="connsiteY0" fmla="*/ 0 h 996807"/>
                <a:gd name="connsiteX1" fmla="*/ 996808 w 996808"/>
                <a:gd name="connsiteY1" fmla="*/ 538814 h 996807"/>
                <a:gd name="connsiteX2" fmla="*/ 538815 w 996808"/>
                <a:gd name="connsiteY2" fmla="*/ 996807 h 996807"/>
                <a:gd name="connsiteX3" fmla="*/ 0 w 996808"/>
                <a:gd name="connsiteY3" fmla="*/ 457991 h 996807"/>
                <a:gd name="connsiteX4" fmla="*/ 457992 w 996808"/>
                <a:gd name="connsiteY4" fmla="*/ 0 h 9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808" h="996807">
                  <a:moveTo>
                    <a:pt x="457992" y="0"/>
                  </a:moveTo>
                  <a:lnTo>
                    <a:pt x="996808" y="538814"/>
                  </a:lnTo>
                  <a:lnTo>
                    <a:pt x="538815" y="996807"/>
                  </a:lnTo>
                  <a:lnTo>
                    <a:pt x="0" y="457991"/>
                  </a:lnTo>
                  <a:lnTo>
                    <a:pt x="457992" y="0"/>
                  </a:lnTo>
                  <a:close/>
                </a:path>
              </a:pathLst>
            </a:custGeom>
          </p:spPr>
        </p:pic>
        <p:pic>
          <p:nvPicPr>
            <p:cNvPr id="115" name="Picture 114" descr="Person working on laptop afterhours">
              <a:extLst>
                <a:ext uri="{FF2B5EF4-FFF2-40B4-BE49-F238E27FC236}">
                  <a16:creationId xmlns:a16="http://schemas.microsoft.com/office/drawing/2014/main" id="{3AC9C5E2-DCEB-4B17-9F07-ED44B6904B34}"/>
                </a:ext>
              </a:extLst>
            </p:cNvPr>
            <p:cNvPicPr>
              <a:picLocks noChangeAspect="1"/>
            </p:cNvPicPr>
            <p:nvPr/>
          </p:nvPicPr>
          <p:blipFill>
            <a:blip r:embed="rId2">
              <a:extLst>
                <a:ext uri="{28A0092B-C50C-407E-A947-70E740481C1C}">
                  <a14:useLocalDpi xmlns:a14="http://schemas.microsoft.com/office/drawing/2010/main" val="0"/>
                </a:ext>
              </a:extLst>
            </a:blip>
            <a:srcRect l="46573" t="23397" r="41906" b="59318"/>
            <a:stretch>
              <a:fillRect/>
            </a:stretch>
          </p:blipFill>
          <p:spPr>
            <a:xfrm>
              <a:off x="5710744" y="1604552"/>
              <a:ext cx="1185393" cy="1185393"/>
            </a:xfrm>
            <a:custGeom>
              <a:avLst/>
              <a:gdLst>
                <a:gd name="connsiteX0" fmla="*/ 592696 w 1185393"/>
                <a:gd name="connsiteY0" fmla="*/ 0 h 1185393"/>
                <a:gd name="connsiteX1" fmla="*/ 1185393 w 1185393"/>
                <a:gd name="connsiteY1" fmla="*/ 592697 h 1185393"/>
                <a:gd name="connsiteX2" fmla="*/ 592697 w 1185393"/>
                <a:gd name="connsiteY2" fmla="*/ 1185393 h 1185393"/>
                <a:gd name="connsiteX3" fmla="*/ 0 w 1185393"/>
                <a:gd name="connsiteY3" fmla="*/ 592696 h 1185393"/>
                <a:gd name="connsiteX4" fmla="*/ 592696 w 1185393"/>
                <a:gd name="connsiteY4" fmla="*/ 0 h 11853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5393" h="1185393">
                  <a:moveTo>
                    <a:pt x="592696" y="0"/>
                  </a:moveTo>
                  <a:lnTo>
                    <a:pt x="1185393" y="592697"/>
                  </a:lnTo>
                  <a:lnTo>
                    <a:pt x="592697" y="1185393"/>
                  </a:lnTo>
                  <a:lnTo>
                    <a:pt x="0" y="592696"/>
                  </a:lnTo>
                  <a:lnTo>
                    <a:pt x="592696" y="0"/>
                  </a:lnTo>
                  <a:close/>
                </a:path>
              </a:pathLst>
            </a:custGeom>
          </p:spPr>
        </p:pic>
        <p:pic>
          <p:nvPicPr>
            <p:cNvPr id="116" name="Picture 115" descr="Person working on laptop afterhours">
              <a:extLst>
                <a:ext uri="{FF2B5EF4-FFF2-40B4-BE49-F238E27FC236}">
                  <a16:creationId xmlns:a16="http://schemas.microsoft.com/office/drawing/2014/main" id="{3A7CFB5F-6266-44D9-BFE7-FF120D00F517}"/>
                </a:ext>
              </a:extLst>
            </p:cNvPr>
            <p:cNvPicPr>
              <a:picLocks noChangeAspect="1"/>
            </p:cNvPicPr>
            <p:nvPr/>
          </p:nvPicPr>
          <p:blipFill>
            <a:blip r:embed="rId2">
              <a:extLst>
                <a:ext uri="{28A0092B-C50C-407E-A947-70E740481C1C}">
                  <a14:useLocalDpi xmlns:a14="http://schemas.microsoft.com/office/drawing/2010/main" val="0"/>
                </a:ext>
              </a:extLst>
            </a:blip>
            <a:srcRect l="59403" t="23986" r="29993" b="60104"/>
            <a:stretch>
              <a:fillRect/>
            </a:stretch>
          </p:blipFill>
          <p:spPr>
            <a:xfrm>
              <a:off x="7030840" y="1644962"/>
              <a:ext cx="1091101" cy="1091101"/>
            </a:xfrm>
            <a:custGeom>
              <a:avLst/>
              <a:gdLst>
                <a:gd name="connsiteX0" fmla="*/ 552286 w 1091101"/>
                <a:gd name="connsiteY0" fmla="*/ 0 h 1091101"/>
                <a:gd name="connsiteX1" fmla="*/ 1091101 w 1091101"/>
                <a:gd name="connsiteY1" fmla="*/ 538816 h 1091101"/>
                <a:gd name="connsiteX2" fmla="*/ 538816 w 1091101"/>
                <a:gd name="connsiteY2" fmla="*/ 1091101 h 1091101"/>
                <a:gd name="connsiteX3" fmla="*/ 0 w 1091101"/>
                <a:gd name="connsiteY3" fmla="*/ 552287 h 1091101"/>
                <a:gd name="connsiteX4" fmla="*/ 552286 w 1091101"/>
                <a:gd name="connsiteY4" fmla="*/ 0 h 1091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1101" h="1091101">
                  <a:moveTo>
                    <a:pt x="552286" y="0"/>
                  </a:moveTo>
                  <a:lnTo>
                    <a:pt x="1091101" y="538816"/>
                  </a:lnTo>
                  <a:lnTo>
                    <a:pt x="538816" y="1091101"/>
                  </a:lnTo>
                  <a:lnTo>
                    <a:pt x="0" y="552287"/>
                  </a:lnTo>
                  <a:lnTo>
                    <a:pt x="552286" y="0"/>
                  </a:lnTo>
                  <a:close/>
                </a:path>
              </a:pathLst>
            </a:custGeom>
          </p:spPr>
        </p:pic>
        <p:pic>
          <p:nvPicPr>
            <p:cNvPr id="117" name="Picture 116" descr="Person working on laptop afterhours">
              <a:extLst>
                <a:ext uri="{FF2B5EF4-FFF2-40B4-BE49-F238E27FC236}">
                  <a16:creationId xmlns:a16="http://schemas.microsoft.com/office/drawing/2014/main" id="{A53C0647-48A7-462C-9B5D-EB0691FC8A9A}"/>
                </a:ext>
              </a:extLst>
            </p:cNvPr>
            <p:cNvPicPr>
              <a:picLocks noChangeAspect="1"/>
            </p:cNvPicPr>
            <p:nvPr/>
          </p:nvPicPr>
          <p:blipFill>
            <a:blip r:embed="rId2">
              <a:extLst>
                <a:ext uri="{28A0092B-C50C-407E-A947-70E740481C1C}">
                  <a14:useLocalDpi xmlns:a14="http://schemas.microsoft.com/office/drawing/2010/main" val="0"/>
                </a:ext>
              </a:extLst>
            </a:blip>
            <a:srcRect l="71316" t="25165" r="18473" b="59515"/>
            <a:stretch>
              <a:fillRect/>
            </a:stretch>
          </p:blipFill>
          <p:spPr>
            <a:xfrm>
              <a:off x="8256644" y="1725784"/>
              <a:ext cx="1050690" cy="1050690"/>
            </a:xfrm>
            <a:custGeom>
              <a:avLst/>
              <a:gdLst>
                <a:gd name="connsiteX0" fmla="*/ 457992 w 1050690"/>
                <a:gd name="connsiteY0" fmla="*/ 0 h 1050690"/>
                <a:gd name="connsiteX1" fmla="*/ 1050690 w 1050690"/>
                <a:gd name="connsiteY1" fmla="*/ 592696 h 1050690"/>
                <a:gd name="connsiteX2" fmla="*/ 592696 w 1050690"/>
                <a:gd name="connsiteY2" fmla="*/ 1050690 h 1050690"/>
                <a:gd name="connsiteX3" fmla="*/ 0 w 1050690"/>
                <a:gd name="connsiteY3" fmla="*/ 457992 h 1050690"/>
                <a:gd name="connsiteX4" fmla="*/ 457992 w 1050690"/>
                <a:gd name="connsiteY4" fmla="*/ 0 h 1050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690" h="1050690">
                  <a:moveTo>
                    <a:pt x="457992" y="0"/>
                  </a:moveTo>
                  <a:lnTo>
                    <a:pt x="1050690" y="592696"/>
                  </a:lnTo>
                  <a:lnTo>
                    <a:pt x="592696" y="1050690"/>
                  </a:lnTo>
                  <a:lnTo>
                    <a:pt x="0" y="457992"/>
                  </a:lnTo>
                  <a:lnTo>
                    <a:pt x="457992" y="0"/>
                  </a:lnTo>
                  <a:close/>
                </a:path>
              </a:pathLst>
            </a:custGeom>
          </p:spPr>
        </p:pic>
        <p:pic>
          <p:nvPicPr>
            <p:cNvPr id="118" name="Picture 117" descr="Person working on laptop afterhours">
              <a:extLst>
                <a:ext uri="{FF2B5EF4-FFF2-40B4-BE49-F238E27FC236}">
                  <a16:creationId xmlns:a16="http://schemas.microsoft.com/office/drawing/2014/main" id="{B4A3B787-B1FA-4D45-98E9-5389696723A3}"/>
                </a:ext>
              </a:extLst>
            </p:cNvPr>
            <p:cNvPicPr>
              <a:picLocks noChangeAspect="1"/>
            </p:cNvPicPr>
            <p:nvPr/>
          </p:nvPicPr>
          <p:blipFill>
            <a:blip r:embed="rId2">
              <a:extLst>
                <a:ext uri="{28A0092B-C50C-407E-A947-70E740481C1C}">
                  <a14:useLocalDpi xmlns:a14="http://schemas.microsoft.com/office/drawing/2010/main" val="0"/>
                </a:ext>
              </a:extLst>
            </a:blip>
            <a:srcRect l="65294" t="32825" r="23578" b="50480"/>
            <a:stretch>
              <a:fillRect/>
            </a:stretch>
          </p:blipFill>
          <p:spPr>
            <a:xfrm>
              <a:off x="7637008" y="2251129"/>
              <a:ext cx="1144981" cy="1144982"/>
            </a:xfrm>
            <a:custGeom>
              <a:avLst/>
              <a:gdLst>
                <a:gd name="connsiteX0" fmla="*/ 552284 w 1144981"/>
                <a:gd name="connsiteY0" fmla="*/ 0 h 1144982"/>
                <a:gd name="connsiteX1" fmla="*/ 1144981 w 1144981"/>
                <a:gd name="connsiteY1" fmla="*/ 592697 h 1144982"/>
                <a:gd name="connsiteX2" fmla="*/ 592697 w 1144981"/>
                <a:gd name="connsiteY2" fmla="*/ 1144982 h 1144982"/>
                <a:gd name="connsiteX3" fmla="*/ 0 w 1144981"/>
                <a:gd name="connsiteY3" fmla="*/ 552285 h 1144982"/>
                <a:gd name="connsiteX4" fmla="*/ 552284 w 1144981"/>
                <a:gd name="connsiteY4" fmla="*/ 0 h 114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1" h="1144982">
                  <a:moveTo>
                    <a:pt x="552284" y="0"/>
                  </a:moveTo>
                  <a:lnTo>
                    <a:pt x="1144981" y="592697"/>
                  </a:lnTo>
                  <a:lnTo>
                    <a:pt x="592697" y="1144982"/>
                  </a:lnTo>
                  <a:lnTo>
                    <a:pt x="0" y="552285"/>
                  </a:lnTo>
                  <a:lnTo>
                    <a:pt x="552284" y="0"/>
                  </a:lnTo>
                  <a:close/>
                </a:path>
              </a:pathLst>
            </a:custGeom>
          </p:spPr>
        </p:pic>
        <p:pic>
          <p:nvPicPr>
            <p:cNvPr id="119" name="Picture 118" descr="Person working on laptop afterhours">
              <a:extLst>
                <a:ext uri="{FF2B5EF4-FFF2-40B4-BE49-F238E27FC236}">
                  <a16:creationId xmlns:a16="http://schemas.microsoft.com/office/drawing/2014/main" id="{32CF4691-FA96-499F-9E6E-B7AB680FBF4A}"/>
                </a:ext>
              </a:extLst>
            </p:cNvPr>
            <p:cNvPicPr>
              <a:picLocks noChangeAspect="1"/>
            </p:cNvPicPr>
            <p:nvPr/>
          </p:nvPicPr>
          <p:blipFill>
            <a:blip r:embed="rId2">
              <a:extLst>
                <a:ext uri="{28A0092B-C50C-407E-A947-70E740481C1C}">
                  <a14:useLocalDpi xmlns:a14="http://schemas.microsoft.com/office/drawing/2010/main" val="0"/>
                </a:ext>
              </a:extLst>
            </a:blip>
            <a:srcRect l="52988" t="33021" r="36015" b="50480"/>
            <a:stretch>
              <a:fillRect/>
            </a:stretch>
          </p:blipFill>
          <p:spPr>
            <a:xfrm>
              <a:off x="6370791" y="2264599"/>
              <a:ext cx="1131512" cy="1131512"/>
            </a:xfrm>
            <a:custGeom>
              <a:avLst/>
              <a:gdLst>
                <a:gd name="connsiteX0" fmla="*/ 592696 w 1131512"/>
                <a:gd name="connsiteY0" fmla="*/ 0 h 1131512"/>
                <a:gd name="connsiteX1" fmla="*/ 1131512 w 1131512"/>
                <a:gd name="connsiteY1" fmla="*/ 538815 h 1131512"/>
                <a:gd name="connsiteX2" fmla="*/ 538816 w 1131512"/>
                <a:gd name="connsiteY2" fmla="*/ 1131512 h 1131512"/>
                <a:gd name="connsiteX3" fmla="*/ 0 w 1131512"/>
                <a:gd name="connsiteY3" fmla="*/ 592697 h 1131512"/>
                <a:gd name="connsiteX4" fmla="*/ 592696 w 1131512"/>
                <a:gd name="connsiteY4" fmla="*/ 0 h 11315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512" h="1131512">
                  <a:moveTo>
                    <a:pt x="592696" y="0"/>
                  </a:moveTo>
                  <a:lnTo>
                    <a:pt x="1131512" y="538815"/>
                  </a:lnTo>
                  <a:lnTo>
                    <a:pt x="538816" y="1131512"/>
                  </a:lnTo>
                  <a:lnTo>
                    <a:pt x="0" y="592697"/>
                  </a:lnTo>
                  <a:lnTo>
                    <a:pt x="592696" y="0"/>
                  </a:lnTo>
                  <a:close/>
                </a:path>
              </a:pathLst>
            </a:custGeom>
          </p:spPr>
        </p:pic>
        <p:pic>
          <p:nvPicPr>
            <p:cNvPr id="120" name="Picture 119" descr="Person working on laptop afterhours">
              <a:extLst>
                <a:ext uri="{FF2B5EF4-FFF2-40B4-BE49-F238E27FC236}">
                  <a16:creationId xmlns:a16="http://schemas.microsoft.com/office/drawing/2014/main" id="{166D27B1-FE0A-40B5-A306-7A1CA62C84AE}"/>
                </a:ext>
              </a:extLst>
            </p:cNvPr>
            <p:cNvPicPr>
              <a:picLocks noChangeAspect="1"/>
            </p:cNvPicPr>
            <p:nvPr/>
          </p:nvPicPr>
          <p:blipFill>
            <a:blip r:embed="rId2">
              <a:extLst>
                <a:ext uri="{28A0092B-C50C-407E-A947-70E740481C1C}">
                  <a14:useLocalDpi xmlns:a14="http://schemas.microsoft.com/office/drawing/2010/main" val="0"/>
                </a:ext>
              </a:extLst>
            </a:blip>
            <a:srcRect l="40290" t="33021" r="48321" b="49890"/>
            <a:stretch>
              <a:fillRect/>
            </a:stretch>
          </p:blipFill>
          <p:spPr>
            <a:xfrm>
              <a:off x="5064166" y="2264600"/>
              <a:ext cx="1171921" cy="1171922"/>
            </a:xfrm>
            <a:custGeom>
              <a:avLst/>
              <a:gdLst>
                <a:gd name="connsiteX0" fmla="*/ 579226 w 1171921"/>
                <a:gd name="connsiteY0" fmla="*/ 0 h 1171922"/>
                <a:gd name="connsiteX1" fmla="*/ 1171921 w 1171921"/>
                <a:gd name="connsiteY1" fmla="*/ 592697 h 1171922"/>
                <a:gd name="connsiteX2" fmla="*/ 592697 w 1171921"/>
                <a:gd name="connsiteY2" fmla="*/ 1171922 h 1171922"/>
                <a:gd name="connsiteX3" fmla="*/ 0 w 1171921"/>
                <a:gd name="connsiteY3" fmla="*/ 579225 h 1171922"/>
                <a:gd name="connsiteX4" fmla="*/ 579226 w 1171921"/>
                <a:gd name="connsiteY4" fmla="*/ 0 h 1171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1921" h="1171922">
                  <a:moveTo>
                    <a:pt x="579226" y="0"/>
                  </a:moveTo>
                  <a:lnTo>
                    <a:pt x="1171921" y="592697"/>
                  </a:lnTo>
                  <a:lnTo>
                    <a:pt x="592697" y="1171922"/>
                  </a:lnTo>
                  <a:lnTo>
                    <a:pt x="0" y="579225"/>
                  </a:lnTo>
                  <a:lnTo>
                    <a:pt x="579226" y="0"/>
                  </a:lnTo>
                  <a:close/>
                </a:path>
              </a:pathLst>
            </a:custGeom>
          </p:spPr>
        </p:pic>
        <p:pic>
          <p:nvPicPr>
            <p:cNvPr id="121" name="Picture 120" descr="Person working on laptop afterhours">
              <a:extLst>
                <a:ext uri="{FF2B5EF4-FFF2-40B4-BE49-F238E27FC236}">
                  <a16:creationId xmlns:a16="http://schemas.microsoft.com/office/drawing/2014/main" id="{96B3DECA-5A63-4C6C-9DC4-EE954E450EF0}"/>
                </a:ext>
              </a:extLst>
            </p:cNvPr>
            <p:cNvPicPr>
              <a:picLocks noChangeAspect="1"/>
            </p:cNvPicPr>
            <p:nvPr/>
          </p:nvPicPr>
          <p:blipFill>
            <a:blip r:embed="rId2">
              <a:extLst>
                <a:ext uri="{28A0092B-C50C-407E-A947-70E740481C1C}">
                  <a14:useLocalDpi xmlns:a14="http://schemas.microsoft.com/office/drawing/2010/main" val="0"/>
                </a:ext>
              </a:extLst>
            </a:blip>
            <a:srcRect l="77731" t="34789" r="12320" b="50283"/>
            <a:stretch>
              <a:fillRect/>
            </a:stretch>
          </p:blipFill>
          <p:spPr>
            <a:xfrm>
              <a:off x="8916693" y="2385832"/>
              <a:ext cx="1023748" cy="1023750"/>
            </a:xfrm>
            <a:custGeom>
              <a:avLst/>
              <a:gdLst>
                <a:gd name="connsiteX0" fmla="*/ 457993 w 1023748"/>
                <a:gd name="connsiteY0" fmla="*/ 0 h 1023750"/>
                <a:gd name="connsiteX1" fmla="*/ 1023748 w 1023748"/>
                <a:gd name="connsiteY1" fmla="*/ 565757 h 1023750"/>
                <a:gd name="connsiteX2" fmla="*/ 565756 w 1023748"/>
                <a:gd name="connsiteY2" fmla="*/ 1023750 h 1023750"/>
                <a:gd name="connsiteX3" fmla="*/ 0 w 1023748"/>
                <a:gd name="connsiteY3" fmla="*/ 457995 h 1023750"/>
                <a:gd name="connsiteX4" fmla="*/ 457993 w 1023748"/>
                <a:gd name="connsiteY4" fmla="*/ 0 h 1023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3748" h="1023750">
                  <a:moveTo>
                    <a:pt x="457993" y="0"/>
                  </a:moveTo>
                  <a:lnTo>
                    <a:pt x="1023748" y="565757"/>
                  </a:lnTo>
                  <a:lnTo>
                    <a:pt x="565756" y="1023750"/>
                  </a:lnTo>
                  <a:lnTo>
                    <a:pt x="0" y="457995"/>
                  </a:lnTo>
                  <a:lnTo>
                    <a:pt x="457993" y="0"/>
                  </a:lnTo>
                  <a:close/>
                </a:path>
              </a:pathLst>
            </a:custGeom>
          </p:spPr>
        </p:pic>
        <p:pic>
          <p:nvPicPr>
            <p:cNvPr id="122" name="Picture 121" descr="Person working on laptop afterhours">
              <a:extLst>
                <a:ext uri="{FF2B5EF4-FFF2-40B4-BE49-F238E27FC236}">
                  <a16:creationId xmlns:a16="http://schemas.microsoft.com/office/drawing/2014/main" id="{2292A8CB-9129-4A40-83DA-6ECE68609563}"/>
                </a:ext>
              </a:extLst>
            </p:cNvPr>
            <p:cNvPicPr>
              <a:picLocks noChangeAspect="1"/>
            </p:cNvPicPr>
            <p:nvPr/>
          </p:nvPicPr>
          <p:blipFill>
            <a:blip r:embed="rId2">
              <a:extLst>
                <a:ext uri="{28A0092B-C50C-407E-A947-70E740481C1C}">
                  <a14:useLocalDpi xmlns:a14="http://schemas.microsoft.com/office/drawing/2010/main" val="0"/>
                </a:ext>
              </a:extLst>
            </a:blip>
            <a:srcRect l="58879" t="41860" r="29600" b="40855"/>
            <a:stretch>
              <a:fillRect/>
            </a:stretch>
          </p:blipFill>
          <p:spPr>
            <a:xfrm>
              <a:off x="6976960" y="2870767"/>
              <a:ext cx="1185393" cy="1185393"/>
            </a:xfrm>
            <a:custGeom>
              <a:avLst/>
              <a:gdLst>
                <a:gd name="connsiteX0" fmla="*/ 592696 w 1185393"/>
                <a:gd name="connsiteY0" fmla="*/ 0 h 1185393"/>
                <a:gd name="connsiteX1" fmla="*/ 1185393 w 1185393"/>
                <a:gd name="connsiteY1" fmla="*/ 592697 h 1185393"/>
                <a:gd name="connsiteX2" fmla="*/ 592696 w 1185393"/>
                <a:gd name="connsiteY2" fmla="*/ 1185393 h 1185393"/>
                <a:gd name="connsiteX3" fmla="*/ 0 w 1185393"/>
                <a:gd name="connsiteY3" fmla="*/ 592696 h 1185393"/>
                <a:gd name="connsiteX4" fmla="*/ 592696 w 1185393"/>
                <a:gd name="connsiteY4" fmla="*/ 0 h 11853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5393" h="1185393">
                  <a:moveTo>
                    <a:pt x="592696" y="0"/>
                  </a:moveTo>
                  <a:lnTo>
                    <a:pt x="1185393" y="592697"/>
                  </a:lnTo>
                  <a:lnTo>
                    <a:pt x="592696" y="1185393"/>
                  </a:lnTo>
                  <a:lnTo>
                    <a:pt x="0" y="592696"/>
                  </a:lnTo>
                  <a:lnTo>
                    <a:pt x="592696" y="0"/>
                  </a:lnTo>
                  <a:close/>
                </a:path>
              </a:pathLst>
            </a:custGeom>
          </p:spPr>
        </p:pic>
        <p:pic>
          <p:nvPicPr>
            <p:cNvPr id="123" name="Picture 122" descr="Person working on laptop afterhours">
              <a:extLst>
                <a:ext uri="{FF2B5EF4-FFF2-40B4-BE49-F238E27FC236}">
                  <a16:creationId xmlns:a16="http://schemas.microsoft.com/office/drawing/2014/main" id="{3AF26896-DE2E-4297-8591-70BDBC7779B6}"/>
                </a:ext>
              </a:extLst>
            </p:cNvPr>
            <p:cNvPicPr>
              <a:picLocks noChangeAspect="1"/>
            </p:cNvPicPr>
            <p:nvPr/>
          </p:nvPicPr>
          <p:blipFill>
            <a:blip r:embed="rId2">
              <a:extLst>
                <a:ext uri="{28A0092B-C50C-407E-A947-70E740481C1C}">
                  <a14:useLocalDpi xmlns:a14="http://schemas.microsoft.com/office/drawing/2010/main" val="0"/>
                </a:ext>
              </a:extLst>
            </a:blip>
            <a:srcRect l="34268" t="42449" r="54605" b="40855"/>
            <a:stretch>
              <a:fillRect/>
            </a:stretch>
          </p:blipFill>
          <p:spPr>
            <a:xfrm>
              <a:off x="4444527" y="2911178"/>
              <a:ext cx="1144983" cy="1144982"/>
            </a:xfrm>
            <a:custGeom>
              <a:avLst/>
              <a:gdLst>
                <a:gd name="connsiteX0" fmla="*/ 552286 w 1144983"/>
                <a:gd name="connsiteY0" fmla="*/ 0 h 1144982"/>
                <a:gd name="connsiteX1" fmla="*/ 1144983 w 1144983"/>
                <a:gd name="connsiteY1" fmla="*/ 592697 h 1144982"/>
                <a:gd name="connsiteX2" fmla="*/ 592697 w 1144983"/>
                <a:gd name="connsiteY2" fmla="*/ 1144982 h 1144982"/>
                <a:gd name="connsiteX3" fmla="*/ 0 w 1144983"/>
                <a:gd name="connsiteY3" fmla="*/ 552286 h 1144982"/>
                <a:gd name="connsiteX4" fmla="*/ 552286 w 1144983"/>
                <a:gd name="connsiteY4" fmla="*/ 0 h 114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3" h="1144982">
                  <a:moveTo>
                    <a:pt x="552286" y="0"/>
                  </a:moveTo>
                  <a:lnTo>
                    <a:pt x="1144983" y="592697"/>
                  </a:lnTo>
                  <a:lnTo>
                    <a:pt x="592697" y="1144982"/>
                  </a:lnTo>
                  <a:lnTo>
                    <a:pt x="0" y="552286"/>
                  </a:lnTo>
                  <a:lnTo>
                    <a:pt x="552286" y="0"/>
                  </a:lnTo>
                  <a:close/>
                </a:path>
              </a:pathLst>
            </a:custGeom>
          </p:spPr>
        </p:pic>
        <p:pic>
          <p:nvPicPr>
            <p:cNvPr id="124" name="Picture 123" descr="Person working on laptop afterhours">
              <a:extLst>
                <a:ext uri="{FF2B5EF4-FFF2-40B4-BE49-F238E27FC236}">
                  <a16:creationId xmlns:a16="http://schemas.microsoft.com/office/drawing/2014/main" id="{0126D2ED-005E-41F9-BF76-CC7465FE60BA}"/>
                </a:ext>
              </a:extLst>
            </p:cNvPr>
            <p:cNvPicPr>
              <a:picLocks noChangeAspect="1"/>
            </p:cNvPicPr>
            <p:nvPr/>
          </p:nvPicPr>
          <p:blipFill>
            <a:blip r:embed="rId2">
              <a:extLst>
                <a:ext uri="{28A0092B-C50C-407E-A947-70E740481C1C}">
                  <a14:useLocalDpi xmlns:a14="http://schemas.microsoft.com/office/drawing/2010/main" val="0"/>
                </a:ext>
              </a:extLst>
            </a:blip>
            <a:srcRect l="71709" t="42449" r="17425" b="41248"/>
            <a:stretch>
              <a:fillRect/>
            </a:stretch>
          </p:blipFill>
          <p:spPr>
            <a:xfrm>
              <a:off x="8297057" y="2811439"/>
              <a:ext cx="1217781" cy="1217780"/>
            </a:xfrm>
            <a:custGeom>
              <a:avLst/>
              <a:gdLst>
                <a:gd name="connsiteX0" fmla="*/ 552285 w 1118041"/>
                <a:gd name="connsiteY0" fmla="*/ 0 h 1118040"/>
                <a:gd name="connsiteX1" fmla="*/ 1118041 w 1118041"/>
                <a:gd name="connsiteY1" fmla="*/ 565755 h 1118040"/>
                <a:gd name="connsiteX2" fmla="*/ 565755 w 1118041"/>
                <a:gd name="connsiteY2" fmla="*/ 1118040 h 1118040"/>
                <a:gd name="connsiteX3" fmla="*/ 0 w 1118041"/>
                <a:gd name="connsiteY3" fmla="*/ 552284 h 1118040"/>
                <a:gd name="connsiteX4" fmla="*/ 552285 w 1118041"/>
                <a:gd name="connsiteY4" fmla="*/ 0 h 1118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041" h="1118040">
                  <a:moveTo>
                    <a:pt x="552285" y="0"/>
                  </a:moveTo>
                  <a:lnTo>
                    <a:pt x="1118041" y="565755"/>
                  </a:lnTo>
                  <a:lnTo>
                    <a:pt x="565755" y="1118040"/>
                  </a:lnTo>
                  <a:lnTo>
                    <a:pt x="0" y="552284"/>
                  </a:lnTo>
                  <a:lnTo>
                    <a:pt x="552285" y="0"/>
                  </a:lnTo>
                  <a:close/>
                </a:path>
              </a:pathLst>
            </a:custGeom>
          </p:spPr>
        </p:pic>
        <p:pic>
          <p:nvPicPr>
            <p:cNvPr id="125" name="Picture 124" descr="Person working on laptop afterhours">
              <a:extLst>
                <a:ext uri="{FF2B5EF4-FFF2-40B4-BE49-F238E27FC236}">
                  <a16:creationId xmlns:a16="http://schemas.microsoft.com/office/drawing/2014/main" id="{E663B18B-D517-49EC-90F9-48120C0492E7}"/>
                </a:ext>
              </a:extLst>
            </p:cNvPr>
            <p:cNvPicPr>
              <a:picLocks noChangeAspect="1"/>
            </p:cNvPicPr>
            <p:nvPr/>
          </p:nvPicPr>
          <p:blipFill>
            <a:blip r:embed="rId2">
              <a:extLst>
                <a:ext uri="{28A0092B-C50C-407E-A947-70E740481C1C}">
                  <a14:useLocalDpi xmlns:a14="http://schemas.microsoft.com/office/drawing/2010/main" val="0"/>
                </a:ext>
              </a:extLst>
            </a:blip>
            <a:srcRect l="46704" t="42646" r="42430" b="41051"/>
            <a:stretch>
              <a:fillRect/>
            </a:stretch>
          </p:blipFill>
          <p:spPr>
            <a:xfrm>
              <a:off x="5724214" y="2924648"/>
              <a:ext cx="1118041" cy="1118042"/>
            </a:xfrm>
            <a:custGeom>
              <a:avLst/>
              <a:gdLst>
                <a:gd name="connsiteX0" fmla="*/ 579226 w 1118041"/>
                <a:gd name="connsiteY0" fmla="*/ 0 h 1118042"/>
                <a:gd name="connsiteX1" fmla="*/ 1118041 w 1118041"/>
                <a:gd name="connsiteY1" fmla="*/ 538815 h 1118042"/>
                <a:gd name="connsiteX2" fmla="*/ 538814 w 1118041"/>
                <a:gd name="connsiteY2" fmla="*/ 1118042 h 1118042"/>
                <a:gd name="connsiteX3" fmla="*/ 0 w 1118041"/>
                <a:gd name="connsiteY3" fmla="*/ 579226 h 1118042"/>
                <a:gd name="connsiteX4" fmla="*/ 579226 w 1118041"/>
                <a:gd name="connsiteY4" fmla="*/ 0 h 1118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041" h="1118042">
                  <a:moveTo>
                    <a:pt x="579226" y="0"/>
                  </a:moveTo>
                  <a:lnTo>
                    <a:pt x="1118041" y="538815"/>
                  </a:lnTo>
                  <a:lnTo>
                    <a:pt x="538814" y="1118042"/>
                  </a:lnTo>
                  <a:lnTo>
                    <a:pt x="0" y="579226"/>
                  </a:lnTo>
                  <a:lnTo>
                    <a:pt x="579226" y="0"/>
                  </a:lnTo>
                  <a:close/>
                </a:path>
              </a:pathLst>
            </a:custGeom>
          </p:spPr>
        </p:pic>
        <p:pic>
          <p:nvPicPr>
            <p:cNvPr id="126" name="Picture 125" descr="Person working on laptop afterhours">
              <a:extLst>
                <a:ext uri="{FF2B5EF4-FFF2-40B4-BE49-F238E27FC236}">
                  <a16:creationId xmlns:a16="http://schemas.microsoft.com/office/drawing/2014/main" id="{1C807F04-C006-48AA-B3B0-EFDDB61D7D92}"/>
                </a:ext>
              </a:extLst>
            </p:cNvPr>
            <p:cNvPicPr>
              <a:picLocks noChangeAspect="1"/>
            </p:cNvPicPr>
            <p:nvPr/>
          </p:nvPicPr>
          <p:blipFill>
            <a:blip r:embed="rId2">
              <a:extLst>
                <a:ext uri="{28A0092B-C50C-407E-A947-70E740481C1C}">
                  <a14:useLocalDpi xmlns:a14="http://schemas.microsoft.com/office/drawing/2010/main" val="0"/>
                </a:ext>
              </a:extLst>
            </a:blip>
            <a:srcRect l="28599" t="51485" r="60627" b="32350"/>
            <a:stretch>
              <a:fillRect/>
            </a:stretch>
          </p:blipFill>
          <p:spPr>
            <a:xfrm>
              <a:off x="3861219" y="3530815"/>
              <a:ext cx="1108652" cy="1108652"/>
            </a:xfrm>
            <a:custGeom>
              <a:avLst/>
              <a:gdLst>
                <a:gd name="connsiteX0" fmla="*/ 515955 w 1108652"/>
                <a:gd name="connsiteY0" fmla="*/ 0 h 1108652"/>
                <a:gd name="connsiteX1" fmla="*/ 1108652 w 1108652"/>
                <a:gd name="connsiteY1" fmla="*/ 592697 h 1108652"/>
                <a:gd name="connsiteX2" fmla="*/ 592696 w 1108652"/>
                <a:gd name="connsiteY2" fmla="*/ 1108652 h 1108652"/>
                <a:gd name="connsiteX3" fmla="*/ 0 w 1108652"/>
                <a:gd name="connsiteY3" fmla="*/ 515956 h 1108652"/>
                <a:gd name="connsiteX4" fmla="*/ 515955 w 1108652"/>
                <a:gd name="connsiteY4" fmla="*/ 0 h 1108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652" h="1108652">
                  <a:moveTo>
                    <a:pt x="515955" y="0"/>
                  </a:moveTo>
                  <a:lnTo>
                    <a:pt x="1108652" y="592697"/>
                  </a:lnTo>
                  <a:lnTo>
                    <a:pt x="592696" y="1108652"/>
                  </a:lnTo>
                  <a:lnTo>
                    <a:pt x="0" y="515956"/>
                  </a:lnTo>
                  <a:lnTo>
                    <a:pt x="515955" y="0"/>
                  </a:lnTo>
                  <a:close/>
                </a:path>
              </a:pathLst>
            </a:custGeom>
          </p:spPr>
        </p:pic>
        <p:pic>
          <p:nvPicPr>
            <p:cNvPr id="127" name="Picture 126" descr="Person working on laptop afterhours">
              <a:extLst>
                <a:ext uri="{FF2B5EF4-FFF2-40B4-BE49-F238E27FC236}">
                  <a16:creationId xmlns:a16="http://schemas.microsoft.com/office/drawing/2014/main" id="{1E16BFB5-1551-477A-A283-E758DDDA0700}"/>
                </a:ext>
              </a:extLst>
            </p:cNvPr>
            <p:cNvPicPr>
              <a:picLocks noChangeAspect="1"/>
            </p:cNvPicPr>
            <p:nvPr/>
          </p:nvPicPr>
          <p:blipFill>
            <a:blip r:embed="rId2">
              <a:extLst>
                <a:ext uri="{28A0092B-C50C-407E-A947-70E740481C1C}">
                  <a14:useLocalDpi xmlns:a14="http://schemas.microsoft.com/office/drawing/2010/main" val="0"/>
                </a:ext>
              </a:extLst>
            </a:blip>
            <a:srcRect l="52595" t="51485" r="36015" b="31427"/>
            <a:stretch>
              <a:fillRect/>
            </a:stretch>
          </p:blipFill>
          <p:spPr>
            <a:xfrm>
              <a:off x="6330380" y="3530816"/>
              <a:ext cx="1171922" cy="1171923"/>
            </a:xfrm>
            <a:custGeom>
              <a:avLst/>
              <a:gdLst>
                <a:gd name="connsiteX0" fmla="*/ 579225 w 1171922"/>
                <a:gd name="connsiteY0" fmla="*/ 0 h 1171923"/>
                <a:gd name="connsiteX1" fmla="*/ 1171922 w 1171922"/>
                <a:gd name="connsiteY1" fmla="*/ 592698 h 1171923"/>
                <a:gd name="connsiteX2" fmla="*/ 592697 w 1171922"/>
                <a:gd name="connsiteY2" fmla="*/ 1171923 h 1171923"/>
                <a:gd name="connsiteX3" fmla="*/ 0 w 1171922"/>
                <a:gd name="connsiteY3" fmla="*/ 579226 h 1171923"/>
                <a:gd name="connsiteX4" fmla="*/ 579225 w 1171922"/>
                <a:gd name="connsiteY4" fmla="*/ 0 h 117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1922" h="1171923">
                  <a:moveTo>
                    <a:pt x="579225" y="0"/>
                  </a:moveTo>
                  <a:lnTo>
                    <a:pt x="1171922" y="592698"/>
                  </a:lnTo>
                  <a:lnTo>
                    <a:pt x="592697" y="1171923"/>
                  </a:lnTo>
                  <a:lnTo>
                    <a:pt x="0" y="579226"/>
                  </a:lnTo>
                  <a:lnTo>
                    <a:pt x="579225" y="0"/>
                  </a:lnTo>
                  <a:close/>
                </a:path>
              </a:pathLst>
            </a:custGeom>
          </p:spPr>
        </p:pic>
        <p:pic>
          <p:nvPicPr>
            <p:cNvPr id="128" name="Picture 127" descr="Person working on laptop afterhours">
              <a:extLst>
                <a:ext uri="{FF2B5EF4-FFF2-40B4-BE49-F238E27FC236}">
                  <a16:creationId xmlns:a16="http://schemas.microsoft.com/office/drawing/2014/main" id="{25BAFD65-5ABC-444B-9BA4-6F6A5D4BAC3C}"/>
                </a:ext>
              </a:extLst>
            </p:cNvPr>
            <p:cNvPicPr>
              <a:picLocks noChangeAspect="1"/>
            </p:cNvPicPr>
            <p:nvPr/>
          </p:nvPicPr>
          <p:blipFill>
            <a:blip r:embed="rId2">
              <a:extLst>
                <a:ext uri="{28A0092B-C50C-407E-A947-70E740481C1C}">
                  <a14:useLocalDpi xmlns:a14="http://schemas.microsoft.com/office/drawing/2010/main" val="0"/>
                </a:ext>
              </a:extLst>
            </a:blip>
            <a:srcRect l="65294" t="51485" r="23447" b="31623"/>
            <a:stretch>
              <a:fillRect/>
            </a:stretch>
          </p:blipFill>
          <p:spPr>
            <a:xfrm>
              <a:off x="7637007" y="3530816"/>
              <a:ext cx="1158452" cy="1158453"/>
            </a:xfrm>
            <a:custGeom>
              <a:avLst/>
              <a:gdLst>
                <a:gd name="connsiteX0" fmla="*/ 592697 w 1158452"/>
                <a:gd name="connsiteY0" fmla="*/ 0 h 1158453"/>
                <a:gd name="connsiteX1" fmla="*/ 1158452 w 1158452"/>
                <a:gd name="connsiteY1" fmla="*/ 565756 h 1158453"/>
                <a:gd name="connsiteX2" fmla="*/ 565757 w 1158452"/>
                <a:gd name="connsiteY2" fmla="*/ 1158453 h 1158453"/>
                <a:gd name="connsiteX3" fmla="*/ 0 w 1158452"/>
                <a:gd name="connsiteY3" fmla="*/ 592697 h 1158453"/>
                <a:gd name="connsiteX4" fmla="*/ 592697 w 1158452"/>
                <a:gd name="connsiteY4" fmla="*/ 0 h 115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52" h="1158453">
                  <a:moveTo>
                    <a:pt x="592697" y="0"/>
                  </a:moveTo>
                  <a:lnTo>
                    <a:pt x="1158452" y="565756"/>
                  </a:lnTo>
                  <a:lnTo>
                    <a:pt x="565757" y="1158453"/>
                  </a:lnTo>
                  <a:lnTo>
                    <a:pt x="0" y="592697"/>
                  </a:lnTo>
                  <a:lnTo>
                    <a:pt x="592697" y="0"/>
                  </a:lnTo>
                  <a:close/>
                </a:path>
              </a:pathLst>
            </a:custGeom>
          </p:spPr>
        </p:pic>
        <p:pic>
          <p:nvPicPr>
            <p:cNvPr id="129" name="Picture 128" descr="Person working on laptop afterhours">
              <a:extLst>
                <a:ext uri="{FF2B5EF4-FFF2-40B4-BE49-F238E27FC236}">
                  <a16:creationId xmlns:a16="http://schemas.microsoft.com/office/drawing/2014/main" id="{41E708A2-6E36-44D2-9067-BA802C718709}"/>
                </a:ext>
              </a:extLst>
            </p:cNvPr>
            <p:cNvPicPr>
              <a:picLocks noChangeAspect="1"/>
            </p:cNvPicPr>
            <p:nvPr/>
          </p:nvPicPr>
          <p:blipFill>
            <a:blip r:embed="rId2">
              <a:extLst>
                <a:ext uri="{28A0092B-C50C-407E-A947-70E740481C1C}">
                  <a14:useLocalDpi xmlns:a14="http://schemas.microsoft.com/office/drawing/2010/main" val="0"/>
                </a:ext>
              </a:extLst>
            </a:blip>
            <a:srcRect l="40682" t="52074" r="48714" b="32016"/>
            <a:stretch>
              <a:fillRect/>
            </a:stretch>
          </p:blipFill>
          <p:spPr>
            <a:xfrm>
              <a:off x="5104574" y="3571226"/>
              <a:ext cx="1091102" cy="1091102"/>
            </a:xfrm>
            <a:custGeom>
              <a:avLst/>
              <a:gdLst>
                <a:gd name="connsiteX0" fmla="*/ 552286 w 1091102"/>
                <a:gd name="connsiteY0" fmla="*/ 0 h 1091102"/>
                <a:gd name="connsiteX1" fmla="*/ 1091102 w 1091102"/>
                <a:gd name="connsiteY1" fmla="*/ 538816 h 1091102"/>
                <a:gd name="connsiteX2" fmla="*/ 538815 w 1091102"/>
                <a:gd name="connsiteY2" fmla="*/ 1091102 h 1091102"/>
                <a:gd name="connsiteX3" fmla="*/ 0 w 1091102"/>
                <a:gd name="connsiteY3" fmla="*/ 552286 h 1091102"/>
                <a:gd name="connsiteX4" fmla="*/ 552286 w 1091102"/>
                <a:gd name="connsiteY4" fmla="*/ 0 h 1091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1102" h="1091102">
                  <a:moveTo>
                    <a:pt x="552286" y="0"/>
                  </a:moveTo>
                  <a:lnTo>
                    <a:pt x="1091102" y="538816"/>
                  </a:lnTo>
                  <a:lnTo>
                    <a:pt x="538815" y="1091102"/>
                  </a:lnTo>
                  <a:lnTo>
                    <a:pt x="0" y="552286"/>
                  </a:lnTo>
                  <a:lnTo>
                    <a:pt x="552286" y="0"/>
                  </a:lnTo>
                  <a:close/>
                </a:path>
              </a:pathLst>
            </a:custGeom>
          </p:spPr>
        </p:pic>
        <p:pic>
          <p:nvPicPr>
            <p:cNvPr id="130" name="Picture 129" descr="Person working on laptop afterhours">
              <a:extLst>
                <a:ext uri="{FF2B5EF4-FFF2-40B4-BE49-F238E27FC236}">
                  <a16:creationId xmlns:a16="http://schemas.microsoft.com/office/drawing/2014/main" id="{3AD15FA2-430D-4C6A-891D-0810AF720527}"/>
                </a:ext>
              </a:extLst>
            </p:cNvPr>
            <p:cNvPicPr>
              <a:picLocks noChangeAspect="1"/>
            </p:cNvPicPr>
            <p:nvPr/>
          </p:nvPicPr>
          <p:blipFill>
            <a:blip r:embed="rId2">
              <a:extLst>
                <a:ext uri="{28A0092B-C50C-407E-A947-70E740481C1C}">
                  <a14:useLocalDpi xmlns:a14="http://schemas.microsoft.com/office/drawing/2010/main" val="0"/>
                </a:ext>
              </a:extLst>
            </a:blip>
            <a:srcRect l="46573" t="60913" r="42299" b="22392"/>
            <a:stretch>
              <a:fillRect/>
            </a:stretch>
          </p:blipFill>
          <p:spPr>
            <a:xfrm>
              <a:off x="5710742" y="4177394"/>
              <a:ext cx="1144983" cy="1144982"/>
            </a:xfrm>
            <a:custGeom>
              <a:avLst/>
              <a:gdLst>
                <a:gd name="connsiteX0" fmla="*/ 552286 w 1144983"/>
                <a:gd name="connsiteY0" fmla="*/ 0 h 1144982"/>
                <a:gd name="connsiteX1" fmla="*/ 1144983 w 1144983"/>
                <a:gd name="connsiteY1" fmla="*/ 592697 h 1144982"/>
                <a:gd name="connsiteX2" fmla="*/ 592698 w 1144983"/>
                <a:gd name="connsiteY2" fmla="*/ 1144982 h 1144982"/>
                <a:gd name="connsiteX3" fmla="*/ 0 w 1144983"/>
                <a:gd name="connsiteY3" fmla="*/ 552285 h 1144982"/>
                <a:gd name="connsiteX4" fmla="*/ 552286 w 1144983"/>
                <a:gd name="connsiteY4" fmla="*/ 0 h 114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3" h="1144982">
                  <a:moveTo>
                    <a:pt x="552286" y="0"/>
                  </a:moveTo>
                  <a:lnTo>
                    <a:pt x="1144983" y="592697"/>
                  </a:lnTo>
                  <a:lnTo>
                    <a:pt x="592698" y="1144982"/>
                  </a:lnTo>
                  <a:lnTo>
                    <a:pt x="0" y="552285"/>
                  </a:lnTo>
                  <a:lnTo>
                    <a:pt x="552286" y="0"/>
                  </a:lnTo>
                  <a:close/>
                </a:path>
              </a:pathLst>
            </a:custGeom>
          </p:spPr>
        </p:pic>
        <p:pic>
          <p:nvPicPr>
            <p:cNvPr id="131" name="Picture 130" descr="Person working on laptop afterhours">
              <a:extLst>
                <a:ext uri="{FF2B5EF4-FFF2-40B4-BE49-F238E27FC236}">
                  <a16:creationId xmlns:a16="http://schemas.microsoft.com/office/drawing/2014/main" id="{B1427CFA-3833-46E1-8E73-87F38FDC9334}"/>
                </a:ext>
              </a:extLst>
            </p:cNvPr>
            <p:cNvPicPr>
              <a:picLocks noChangeAspect="1"/>
            </p:cNvPicPr>
            <p:nvPr/>
          </p:nvPicPr>
          <p:blipFill>
            <a:blip r:embed="rId2">
              <a:extLst>
                <a:ext uri="{28A0092B-C50C-407E-A947-70E740481C1C}">
                  <a14:useLocalDpi xmlns:a14="http://schemas.microsoft.com/office/drawing/2010/main" val="0"/>
                </a:ext>
              </a:extLst>
            </a:blip>
            <a:srcRect l="35013" t="61109" r="54736" b="23511"/>
            <a:stretch>
              <a:fillRect/>
            </a:stretch>
          </p:blipFill>
          <p:spPr>
            <a:xfrm>
              <a:off x="4521269" y="4190865"/>
              <a:ext cx="1054769" cy="1054771"/>
            </a:xfrm>
            <a:custGeom>
              <a:avLst/>
              <a:gdLst>
                <a:gd name="connsiteX0" fmla="*/ 515955 w 1054769"/>
                <a:gd name="connsiteY0" fmla="*/ 0 h 1054771"/>
                <a:gd name="connsiteX1" fmla="*/ 1054769 w 1054769"/>
                <a:gd name="connsiteY1" fmla="*/ 538815 h 1054771"/>
                <a:gd name="connsiteX2" fmla="*/ 538815 w 1054769"/>
                <a:gd name="connsiteY2" fmla="*/ 1054771 h 1054771"/>
                <a:gd name="connsiteX3" fmla="*/ 0 w 1054769"/>
                <a:gd name="connsiteY3" fmla="*/ 515956 h 1054771"/>
                <a:gd name="connsiteX4" fmla="*/ 515955 w 1054769"/>
                <a:gd name="connsiteY4" fmla="*/ 0 h 1054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769" h="1054771">
                  <a:moveTo>
                    <a:pt x="515955" y="0"/>
                  </a:moveTo>
                  <a:lnTo>
                    <a:pt x="1054769" y="538815"/>
                  </a:lnTo>
                  <a:lnTo>
                    <a:pt x="538815" y="1054771"/>
                  </a:lnTo>
                  <a:lnTo>
                    <a:pt x="0" y="515956"/>
                  </a:lnTo>
                  <a:lnTo>
                    <a:pt x="515955" y="0"/>
                  </a:lnTo>
                  <a:close/>
                </a:path>
              </a:pathLst>
            </a:custGeom>
          </p:spPr>
        </p:pic>
        <p:pic>
          <p:nvPicPr>
            <p:cNvPr id="132" name="Picture 131" descr="Person working on laptop afterhours">
              <a:extLst>
                <a:ext uri="{FF2B5EF4-FFF2-40B4-BE49-F238E27FC236}">
                  <a16:creationId xmlns:a16="http://schemas.microsoft.com/office/drawing/2014/main" id="{F61CF2C4-9627-46A5-925E-5A20610BED89}"/>
                </a:ext>
              </a:extLst>
            </p:cNvPr>
            <p:cNvPicPr>
              <a:picLocks noChangeAspect="1"/>
            </p:cNvPicPr>
            <p:nvPr/>
          </p:nvPicPr>
          <p:blipFill>
            <a:blip r:embed="rId2">
              <a:extLst>
                <a:ext uri="{28A0092B-C50C-407E-A947-70E740481C1C}">
                  <a14:useLocalDpi xmlns:a14="http://schemas.microsoft.com/office/drawing/2010/main" val="0"/>
                </a:ext>
              </a:extLst>
            </a:blip>
            <a:srcRect l="59010" t="61109" r="29862" b="22195"/>
            <a:stretch>
              <a:fillRect/>
            </a:stretch>
          </p:blipFill>
          <p:spPr>
            <a:xfrm>
              <a:off x="6990428" y="4190864"/>
              <a:ext cx="1144982" cy="1144982"/>
            </a:xfrm>
            <a:custGeom>
              <a:avLst/>
              <a:gdLst>
                <a:gd name="connsiteX0" fmla="*/ 579227 w 1144982"/>
                <a:gd name="connsiteY0" fmla="*/ 0 h 1144982"/>
                <a:gd name="connsiteX1" fmla="*/ 1144982 w 1144982"/>
                <a:gd name="connsiteY1" fmla="*/ 565757 h 1144982"/>
                <a:gd name="connsiteX2" fmla="*/ 565757 w 1144982"/>
                <a:gd name="connsiteY2" fmla="*/ 1144982 h 1144982"/>
                <a:gd name="connsiteX3" fmla="*/ 0 w 1144982"/>
                <a:gd name="connsiteY3" fmla="*/ 579225 h 1144982"/>
                <a:gd name="connsiteX4" fmla="*/ 579227 w 1144982"/>
                <a:gd name="connsiteY4" fmla="*/ 0 h 114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982" h="1144982">
                  <a:moveTo>
                    <a:pt x="579227" y="0"/>
                  </a:moveTo>
                  <a:lnTo>
                    <a:pt x="1144982" y="565757"/>
                  </a:lnTo>
                  <a:lnTo>
                    <a:pt x="565757" y="1144982"/>
                  </a:lnTo>
                  <a:lnTo>
                    <a:pt x="0" y="579225"/>
                  </a:lnTo>
                  <a:lnTo>
                    <a:pt x="579227" y="0"/>
                  </a:lnTo>
                  <a:close/>
                </a:path>
              </a:pathLst>
            </a:custGeom>
          </p:spPr>
        </p:pic>
        <p:pic>
          <p:nvPicPr>
            <p:cNvPr id="133" name="Picture 132" descr="Person working on laptop afterhours">
              <a:extLst>
                <a:ext uri="{FF2B5EF4-FFF2-40B4-BE49-F238E27FC236}">
                  <a16:creationId xmlns:a16="http://schemas.microsoft.com/office/drawing/2014/main" id="{CD836D62-00FA-4064-B2E2-256373DB8C67}"/>
                </a:ext>
              </a:extLst>
            </p:cNvPr>
            <p:cNvPicPr>
              <a:picLocks noChangeAspect="1"/>
            </p:cNvPicPr>
            <p:nvPr/>
          </p:nvPicPr>
          <p:blipFill>
            <a:blip r:embed="rId2">
              <a:extLst>
                <a:ext uri="{28A0092B-C50C-407E-A947-70E740481C1C}">
                  <a14:useLocalDpi xmlns:a14="http://schemas.microsoft.com/office/drawing/2010/main" val="0"/>
                </a:ext>
              </a:extLst>
            </a:blip>
            <a:srcRect l="40904" t="69948" r="48321" b="13886"/>
            <a:stretch>
              <a:fillRect/>
            </a:stretch>
          </p:blipFill>
          <p:spPr>
            <a:xfrm>
              <a:off x="5127435" y="4797032"/>
              <a:ext cx="1108652" cy="1108653"/>
            </a:xfrm>
            <a:custGeom>
              <a:avLst/>
              <a:gdLst>
                <a:gd name="connsiteX0" fmla="*/ 515954 w 1108652"/>
                <a:gd name="connsiteY0" fmla="*/ 0 h 1108653"/>
                <a:gd name="connsiteX1" fmla="*/ 1108652 w 1108652"/>
                <a:gd name="connsiteY1" fmla="*/ 592697 h 1108653"/>
                <a:gd name="connsiteX2" fmla="*/ 592696 w 1108652"/>
                <a:gd name="connsiteY2" fmla="*/ 1108653 h 1108653"/>
                <a:gd name="connsiteX3" fmla="*/ 0 w 1108652"/>
                <a:gd name="connsiteY3" fmla="*/ 515956 h 1108653"/>
                <a:gd name="connsiteX4" fmla="*/ 515954 w 1108652"/>
                <a:gd name="connsiteY4" fmla="*/ 0 h 1108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652" h="1108653">
                  <a:moveTo>
                    <a:pt x="515954" y="0"/>
                  </a:moveTo>
                  <a:lnTo>
                    <a:pt x="1108652" y="592697"/>
                  </a:lnTo>
                  <a:lnTo>
                    <a:pt x="592696" y="1108653"/>
                  </a:lnTo>
                  <a:lnTo>
                    <a:pt x="0" y="515956"/>
                  </a:lnTo>
                  <a:lnTo>
                    <a:pt x="515954" y="0"/>
                  </a:lnTo>
                  <a:close/>
                </a:path>
              </a:pathLst>
            </a:custGeom>
          </p:spPr>
        </p:pic>
        <p:pic>
          <p:nvPicPr>
            <p:cNvPr id="134" name="Picture 133" descr="Person working on laptop afterhours">
              <a:extLst>
                <a:ext uri="{FF2B5EF4-FFF2-40B4-BE49-F238E27FC236}">
                  <a16:creationId xmlns:a16="http://schemas.microsoft.com/office/drawing/2014/main" id="{3A71245A-D38F-47EF-93D9-8D1FCC59FCD8}"/>
                </a:ext>
              </a:extLst>
            </p:cNvPr>
            <p:cNvPicPr>
              <a:picLocks noChangeAspect="1"/>
            </p:cNvPicPr>
            <p:nvPr/>
          </p:nvPicPr>
          <p:blipFill>
            <a:blip r:embed="rId2">
              <a:extLst>
                <a:ext uri="{28A0092B-C50C-407E-A947-70E740481C1C}">
                  <a14:useLocalDpi xmlns:a14="http://schemas.microsoft.com/office/drawing/2010/main" val="0"/>
                </a:ext>
              </a:extLst>
            </a:blip>
            <a:srcRect l="52988" t="70537" r="36146" b="13160"/>
            <a:stretch>
              <a:fillRect/>
            </a:stretch>
          </p:blipFill>
          <p:spPr>
            <a:xfrm>
              <a:off x="6370792" y="4837444"/>
              <a:ext cx="1118041" cy="1118041"/>
            </a:xfrm>
            <a:custGeom>
              <a:avLst/>
              <a:gdLst>
                <a:gd name="connsiteX0" fmla="*/ 552285 w 1118041"/>
                <a:gd name="connsiteY0" fmla="*/ 0 h 1118041"/>
                <a:gd name="connsiteX1" fmla="*/ 1118041 w 1118041"/>
                <a:gd name="connsiteY1" fmla="*/ 565756 h 1118041"/>
                <a:gd name="connsiteX2" fmla="*/ 565756 w 1118041"/>
                <a:gd name="connsiteY2" fmla="*/ 1118041 h 1118041"/>
                <a:gd name="connsiteX3" fmla="*/ 0 w 1118041"/>
                <a:gd name="connsiteY3" fmla="*/ 552285 h 1118041"/>
                <a:gd name="connsiteX4" fmla="*/ 552285 w 1118041"/>
                <a:gd name="connsiteY4" fmla="*/ 0 h 1118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041" h="1118041">
                  <a:moveTo>
                    <a:pt x="552285" y="0"/>
                  </a:moveTo>
                  <a:lnTo>
                    <a:pt x="1118041" y="565756"/>
                  </a:lnTo>
                  <a:lnTo>
                    <a:pt x="565756" y="1118041"/>
                  </a:lnTo>
                  <a:lnTo>
                    <a:pt x="0" y="552285"/>
                  </a:lnTo>
                  <a:lnTo>
                    <a:pt x="552285" y="0"/>
                  </a:lnTo>
                  <a:close/>
                </a:path>
              </a:pathLst>
            </a:custGeom>
          </p:spPr>
        </p:pic>
        <p:pic>
          <p:nvPicPr>
            <p:cNvPr id="135" name="Picture 134" descr="Person working on laptop afterhours">
              <a:extLst>
                <a:ext uri="{FF2B5EF4-FFF2-40B4-BE49-F238E27FC236}">
                  <a16:creationId xmlns:a16="http://schemas.microsoft.com/office/drawing/2014/main" id="{3278A966-8BF9-45AD-8559-EB927EEC5BCF}"/>
                </a:ext>
              </a:extLst>
            </p:cNvPr>
            <p:cNvPicPr>
              <a:picLocks noChangeAspect="1"/>
            </p:cNvPicPr>
            <p:nvPr/>
          </p:nvPicPr>
          <p:blipFill>
            <a:blip r:embed="rId2">
              <a:extLst>
                <a:ext uri="{28A0092B-C50C-407E-A947-70E740481C1C}">
                  <a14:useLocalDpi xmlns:a14="http://schemas.microsoft.com/office/drawing/2010/main" val="0"/>
                </a:ext>
              </a:extLst>
            </a:blip>
            <a:srcRect l="47319" t="79572" r="42168" b="4655"/>
            <a:stretch>
              <a:fillRect/>
            </a:stretch>
          </p:blipFill>
          <p:spPr>
            <a:xfrm>
              <a:off x="5787483" y="5457080"/>
              <a:ext cx="1081712" cy="1081712"/>
            </a:xfrm>
            <a:custGeom>
              <a:avLst/>
              <a:gdLst>
                <a:gd name="connsiteX0" fmla="*/ 515956 w 1081712"/>
                <a:gd name="connsiteY0" fmla="*/ 0 h 1081712"/>
                <a:gd name="connsiteX1" fmla="*/ 1081712 w 1081712"/>
                <a:gd name="connsiteY1" fmla="*/ 565756 h 1081712"/>
                <a:gd name="connsiteX2" fmla="*/ 565756 w 1081712"/>
                <a:gd name="connsiteY2" fmla="*/ 1081712 h 1081712"/>
                <a:gd name="connsiteX3" fmla="*/ 0 w 1081712"/>
                <a:gd name="connsiteY3" fmla="*/ 515955 h 1081712"/>
                <a:gd name="connsiteX4" fmla="*/ 515956 w 1081712"/>
                <a:gd name="connsiteY4" fmla="*/ 0 h 1081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1712" h="1081712">
                  <a:moveTo>
                    <a:pt x="515956" y="0"/>
                  </a:moveTo>
                  <a:lnTo>
                    <a:pt x="1081712" y="565756"/>
                  </a:lnTo>
                  <a:lnTo>
                    <a:pt x="565756" y="1081712"/>
                  </a:lnTo>
                  <a:lnTo>
                    <a:pt x="0" y="515955"/>
                  </a:lnTo>
                  <a:lnTo>
                    <a:pt x="515956" y="0"/>
                  </a:lnTo>
                  <a:close/>
                </a:path>
              </a:pathLst>
            </a:custGeom>
          </p:spPr>
        </p:pic>
      </p:grpSp>
      <p:sp>
        <p:nvSpPr>
          <p:cNvPr id="2" name="TextBox 1">
            <a:extLst>
              <a:ext uri="{FF2B5EF4-FFF2-40B4-BE49-F238E27FC236}">
                <a16:creationId xmlns:a16="http://schemas.microsoft.com/office/drawing/2014/main" id="{1BA1AFB1-D76F-4F36-A6EB-F420C06BADF3}"/>
              </a:ext>
            </a:extLst>
          </p:cNvPr>
          <p:cNvSpPr txBox="1"/>
          <p:nvPr/>
        </p:nvSpPr>
        <p:spPr>
          <a:xfrm>
            <a:off x="4381500" y="819150"/>
            <a:ext cx="7543800" cy="5793894"/>
          </a:xfrm>
          <a:prstGeom prst="rect">
            <a:avLst/>
          </a:prstGeom>
          <a:noFill/>
        </p:spPr>
        <p:txBody>
          <a:bodyPr wrap="square" rtlCol="0">
            <a:spAutoFit/>
          </a:bodyPr>
          <a:lstStyle/>
          <a:p>
            <a:pPr marL="342900" indent="-342900">
              <a:buFont typeface="+mj-lt"/>
              <a:buAutoNum type="arabicPeriod"/>
            </a:pPr>
            <a:r>
              <a:rPr lang="en-US" sz="1950" dirty="0">
                <a:solidFill>
                  <a:schemeClr val="bg1"/>
                </a:solidFill>
              </a:rPr>
              <a:t>Employee registration and login on the system .</a:t>
            </a:r>
          </a:p>
          <a:p>
            <a:pPr marL="342900" indent="-342900">
              <a:buFont typeface="+mj-lt"/>
              <a:buAutoNum type="arabicPeriod"/>
            </a:pPr>
            <a:r>
              <a:rPr lang="en-US" sz="1950" dirty="0">
                <a:solidFill>
                  <a:schemeClr val="bg1"/>
                </a:solidFill>
              </a:rPr>
              <a:t>After successful login ,employee should be able to see the updated food menu with all the dishes.</a:t>
            </a:r>
          </a:p>
          <a:p>
            <a:pPr marL="342900" indent="-342900">
              <a:buFont typeface="+mj-lt"/>
              <a:buAutoNum type="arabicPeriod"/>
            </a:pPr>
            <a:r>
              <a:rPr lang="en-US" sz="1950" dirty="0">
                <a:solidFill>
                  <a:schemeClr val="bg1"/>
                </a:solidFill>
              </a:rPr>
              <a:t>The launch orders cannot be made after 11 am , so that the chef has sufficient time to prepare the lunch for all the employee.</a:t>
            </a:r>
          </a:p>
          <a:p>
            <a:pPr marL="342900" indent="-342900">
              <a:buFont typeface="+mj-lt"/>
              <a:buAutoNum type="arabicPeriod"/>
            </a:pPr>
            <a:r>
              <a:rPr lang="en-US" sz="1950" dirty="0">
                <a:solidFill>
                  <a:schemeClr val="bg1"/>
                </a:solidFill>
              </a:rPr>
              <a:t>Employee can place the launch order and confirm after adding all the desired food items into their cart.</a:t>
            </a:r>
          </a:p>
          <a:p>
            <a:pPr marL="342900" indent="-342900">
              <a:buFont typeface="+mj-lt"/>
              <a:buAutoNum type="arabicPeriod"/>
            </a:pPr>
            <a:r>
              <a:rPr lang="en-US" sz="1950" dirty="0">
                <a:solidFill>
                  <a:schemeClr val="bg1"/>
                </a:solidFill>
              </a:rPr>
              <a:t>Once the order is confirmed, employee cannot modify or cancel the order.</a:t>
            </a:r>
          </a:p>
          <a:p>
            <a:pPr marL="342900" indent="-342900">
              <a:buFont typeface="+mj-lt"/>
              <a:buAutoNum type="arabicPeriod"/>
            </a:pPr>
            <a:r>
              <a:rPr lang="en-US" sz="1950" dirty="0">
                <a:solidFill>
                  <a:schemeClr val="bg1"/>
                </a:solidFill>
              </a:rPr>
              <a:t>The Canteen manager (order processor) view all the order and assign them to chef for the preparation.</a:t>
            </a:r>
          </a:p>
          <a:p>
            <a:pPr marL="342900" indent="-342900">
              <a:buFont typeface="+mj-lt"/>
              <a:buAutoNum type="arabicPeriod"/>
            </a:pPr>
            <a:r>
              <a:rPr lang="en-US" sz="1950" dirty="0">
                <a:solidFill>
                  <a:schemeClr val="bg1"/>
                </a:solidFill>
              </a:rPr>
              <a:t>The Packed Order will be assigned to the meal deliverer for the delivery to employee’s Workstation.</a:t>
            </a:r>
          </a:p>
          <a:p>
            <a:pPr marL="342900" indent="-342900">
              <a:buFont typeface="+mj-lt"/>
              <a:buAutoNum type="arabicPeriod"/>
            </a:pPr>
            <a:r>
              <a:rPr lang="en-US" sz="1950" dirty="0">
                <a:solidFill>
                  <a:schemeClr val="bg1"/>
                </a:solidFill>
              </a:rPr>
              <a:t>After the food is delivered ,the meal deliver will mark the order as closed.</a:t>
            </a:r>
          </a:p>
          <a:p>
            <a:pPr marL="342900" indent="-342900">
              <a:buFont typeface="+mj-lt"/>
              <a:buAutoNum type="arabicPeriod"/>
            </a:pPr>
            <a:r>
              <a:rPr lang="en-US" sz="1950" dirty="0">
                <a:solidFill>
                  <a:schemeClr val="bg1"/>
                </a:solidFill>
              </a:rPr>
              <a:t>After completion of the order, the employees will be asked to fill the feedback form for their order.</a:t>
            </a:r>
          </a:p>
          <a:p>
            <a:pPr marL="342900" indent="-342900">
              <a:buFont typeface="+mj-lt"/>
              <a:buAutoNum type="arabicPeriod"/>
            </a:pPr>
            <a:r>
              <a:rPr lang="en-US" sz="1950" dirty="0">
                <a:solidFill>
                  <a:schemeClr val="bg1"/>
                </a:solidFill>
              </a:rPr>
              <a:t>There will be no payment gateway so the bill amount will be deducted from the employee’s monthly salary by the payroll team.</a:t>
            </a:r>
          </a:p>
        </p:txBody>
      </p:sp>
      <p:sp>
        <p:nvSpPr>
          <p:cNvPr id="3" name="TextBox 2">
            <a:extLst>
              <a:ext uri="{FF2B5EF4-FFF2-40B4-BE49-F238E27FC236}">
                <a16:creationId xmlns:a16="http://schemas.microsoft.com/office/drawing/2014/main" id="{AA111D6B-AF01-4344-8603-42CC0D7C3AAC}"/>
              </a:ext>
            </a:extLst>
          </p:cNvPr>
          <p:cNvSpPr txBox="1"/>
          <p:nvPr/>
        </p:nvSpPr>
        <p:spPr>
          <a:xfrm>
            <a:off x="7239000" y="171450"/>
            <a:ext cx="2266950" cy="523220"/>
          </a:xfrm>
          <a:prstGeom prst="rect">
            <a:avLst/>
          </a:prstGeom>
          <a:noFill/>
        </p:spPr>
        <p:txBody>
          <a:bodyPr wrap="square" rtlCol="0">
            <a:spAutoFit/>
          </a:bodyPr>
          <a:lstStyle/>
          <a:p>
            <a:r>
              <a:rPr lang="en-US" sz="2800" dirty="0">
                <a:solidFill>
                  <a:schemeClr val="bg1"/>
                </a:solidFill>
                <a:latin typeface="Arial Rounded MT Bold" panose="020F0704030504030204" pitchFamily="34" charset="0"/>
              </a:rPr>
              <a:t>FEATURES</a:t>
            </a:r>
          </a:p>
        </p:txBody>
      </p:sp>
    </p:spTree>
    <p:extLst>
      <p:ext uri="{BB962C8B-B14F-4D97-AF65-F5344CB8AC3E}">
        <p14:creationId xmlns:p14="http://schemas.microsoft.com/office/powerpoint/2010/main" val="2313986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C0D11"/>
        </a:solidFill>
        <a:effectLst/>
      </p:bgPr>
    </p:bg>
    <p:spTree>
      <p:nvGrpSpPr>
        <p:cNvPr id="1" name=""/>
        <p:cNvGrpSpPr/>
        <p:nvPr/>
      </p:nvGrpSpPr>
      <p:grpSpPr>
        <a:xfrm>
          <a:off x="0" y="0"/>
          <a:ext cx="0" cy="0"/>
          <a:chOff x="0" y="0"/>
          <a:chExt cx="0" cy="0"/>
        </a:xfrm>
      </p:grpSpPr>
      <p:pic>
        <p:nvPicPr>
          <p:cNvPr id="14" name="Picture 13" descr="People in a video call">
            <a:extLst>
              <a:ext uri="{FF2B5EF4-FFF2-40B4-BE49-F238E27FC236}">
                <a16:creationId xmlns:a16="http://schemas.microsoft.com/office/drawing/2014/main" id="{C6F30C89-D379-49B2-94D1-2300952142E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1619250" y="0"/>
            <a:ext cx="10287000" cy="6858000"/>
          </a:xfrm>
          <a:custGeom>
            <a:avLst/>
            <a:gdLst>
              <a:gd name="connsiteX0" fmla="*/ 8764901 w 10287000"/>
              <a:gd name="connsiteY0" fmla="*/ 0 h 6858000"/>
              <a:gd name="connsiteX1" fmla="*/ 10287000 w 10287000"/>
              <a:gd name="connsiteY1" fmla="*/ 0 h 6858000"/>
              <a:gd name="connsiteX2" fmla="*/ 10287000 w 10287000"/>
              <a:gd name="connsiteY2" fmla="*/ 312263 h 6858000"/>
              <a:gd name="connsiteX3" fmla="*/ 8170549 w 10287000"/>
              <a:gd name="connsiteY3" fmla="*/ 6858000 h 6858000"/>
              <a:gd name="connsiteX4" fmla="*/ 6547485 w 10287000"/>
              <a:gd name="connsiteY4" fmla="*/ 6858000 h 6858000"/>
              <a:gd name="connsiteX5" fmla="*/ 6402701 w 10287000"/>
              <a:gd name="connsiteY5" fmla="*/ 0 h 6858000"/>
              <a:gd name="connsiteX6" fmla="*/ 8025765 w 10287000"/>
              <a:gd name="connsiteY6" fmla="*/ 0 h 6858000"/>
              <a:gd name="connsiteX7" fmla="*/ 5808349 w 10287000"/>
              <a:gd name="connsiteY7" fmla="*/ 6858000 h 6858000"/>
              <a:gd name="connsiteX8" fmla="*/ 4185285 w 10287000"/>
              <a:gd name="connsiteY8" fmla="*/ 6858000 h 6858000"/>
              <a:gd name="connsiteX9" fmla="*/ 3888101 w 10287000"/>
              <a:gd name="connsiteY9" fmla="*/ 0 h 6858000"/>
              <a:gd name="connsiteX10" fmla="*/ 5511165 w 10287000"/>
              <a:gd name="connsiteY10" fmla="*/ 0 h 6858000"/>
              <a:gd name="connsiteX11" fmla="*/ 3293749 w 10287000"/>
              <a:gd name="connsiteY11" fmla="*/ 6858000 h 6858000"/>
              <a:gd name="connsiteX12" fmla="*/ 1670685 w 10287000"/>
              <a:gd name="connsiteY12" fmla="*/ 6858000 h 6858000"/>
              <a:gd name="connsiteX13" fmla="*/ 1163951 w 10287000"/>
              <a:gd name="connsiteY13" fmla="*/ 0 h 6858000"/>
              <a:gd name="connsiteX14" fmla="*/ 2787015 w 10287000"/>
              <a:gd name="connsiteY14" fmla="*/ 0 h 6858000"/>
              <a:gd name="connsiteX15" fmla="*/ 569599 w 10287000"/>
              <a:gd name="connsiteY15" fmla="*/ 6858000 h 6858000"/>
              <a:gd name="connsiteX16" fmla="*/ 0 w 10287000"/>
              <a:gd name="connsiteY16" fmla="*/ 6858000 h 6858000"/>
              <a:gd name="connsiteX17" fmla="*/ 0 w 10287000"/>
              <a:gd name="connsiteY17" fmla="*/ 35998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287000" h="6858000">
                <a:moveTo>
                  <a:pt x="8764901" y="0"/>
                </a:moveTo>
                <a:lnTo>
                  <a:pt x="10287000" y="0"/>
                </a:lnTo>
                <a:lnTo>
                  <a:pt x="10287000" y="312263"/>
                </a:lnTo>
                <a:lnTo>
                  <a:pt x="8170549" y="6858000"/>
                </a:lnTo>
                <a:lnTo>
                  <a:pt x="6547485" y="6858000"/>
                </a:lnTo>
                <a:close/>
                <a:moveTo>
                  <a:pt x="6402701" y="0"/>
                </a:moveTo>
                <a:lnTo>
                  <a:pt x="8025765" y="0"/>
                </a:lnTo>
                <a:lnTo>
                  <a:pt x="5808349" y="6858000"/>
                </a:lnTo>
                <a:lnTo>
                  <a:pt x="4185285" y="6858000"/>
                </a:lnTo>
                <a:close/>
                <a:moveTo>
                  <a:pt x="3888101" y="0"/>
                </a:moveTo>
                <a:lnTo>
                  <a:pt x="5511165" y="0"/>
                </a:lnTo>
                <a:lnTo>
                  <a:pt x="3293749" y="6858000"/>
                </a:lnTo>
                <a:lnTo>
                  <a:pt x="1670685" y="6858000"/>
                </a:lnTo>
                <a:close/>
                <a:moveTo>
                  <a:pt x="1163951" y="0"/>
                </a:moveTo>
                <a:lnTo>
                  <a:pt x="2787015" y="0"/>
                </a:lnTo>
                <a:lnTo>
                  <a:pt x="569599" y="6858000"/>
                </a:lnTo>
                <a:lnTo>
                  <a:pt x="0" y="6858000"/>
                </a:lnTo>
                <a:lnTo>
                  <a:pt x="0" y="3599855"/>
                </a:lnTo>
                <a:close/>
              </a:path>
            </a:pathLst>
          </a:custGeom>
          <a:solidFill>
            <a:schemeClr val="bg1">
              <a:lumMod val="85000"/>
            </a:schemeClr>
          </a:solidFill>
          <a:ln>
            <a:noFill/>
          </a:ln>
        </p:spPr>
      </p:pic>
      <p:sp>
        <p:nvSpPr>
          <p:cNvPr id="15" name="TextBox 14">
            <a:extLst>
              <a:ext uri="{FF2B5EF4-FFF2-40B4-BE49-F238E27FC236}">
                <a16:creationId xmlns:a16="http://schemas.microsoft.com/office/drawing/2014/main" id="{1709102E-9300-4990-9D42-43797D21D67C}"/>
              </a:ext>
            </a:extLst>
          </p:cNvPr>
          <p:cNvSpPr txBox="1"/>
          <p:nvPr/>
        </p:nvSpPr>
        <p:spPr>
          <a:xfrm>
            <a:off x="1394133" y="-2970571"/>
            <a:ext cx="11417300" cy="1877437"/>
          </a:xfrm>
          <a:prstGeom prst="rect">
            <a:avLst/>
          </a:prstGeom>
          <a:solidFill>
            <a:schemeClr val="bg1">
              <a:lumMod val="85000"/>
            </a:schemeClr>
          </a:solidFill>
          <a:ln>
            <a:noFill/>
          </a:ln>
        </p:spPr>
        <p:txBody>
          <a:bodyPr wrap="square" rtlCol="0">
            <a:spAutoFit/>
          </a:bodyPr>
          <a:lstStyle/>
          <a:p>
            <a:r>
              <a:rPr lang="en-US" sz="4000" dirty="0">
                <a:solidFill>
                  <a:schemeClr val="bg1"/>
                </a:solidFill>
                <a:latin typeface="Arial Rounded MT Bold" panose="020F0704030504030204" pitchFamily="34" charset="0"/>
              </a:rPr>
              <a:t>Task -7</a:t>
            </a:r>
          </a:p>
          <a:p>
            <a:endParaRPr lang="en-US" sz="4000" dirty="0">
              <a:solidFill>
                <a:schemeClr val="bg1"/>
              </a:solidFill>
              <a:latin typeface="Arial Rounded MT Bold" panose="020F0704030504030204" pitchFamily="34" charset="0"/>
            </a:endParaRPr>
          </a:p>
          <a:p>
            <a:r>
              <a:rPr lang="en-US" sz="3600" dirty="0">
                <a:solidFill>
                  <a:schemeClr val="bg1"/>
                </a:solidFill>
                <a:latin typeface="Arial Rounded MT Bold" panose="020F0704030504030204" pitchFamily="34" charset="0"/>
              </a:rPr>
              <a:t>In –Scope and out of scope items for tis software</a:t>
            </a:r>
          </a:p>
        </p:txBody>
      </p:sp>
      <p:sp>
        <p:nvSpPr>
          <p:cNvPr id="16" name="Parallelogram 15">
            <a:extLst>
              <a:ext uri="{FF2B5EF4-FFF2-40B4-BE49-F238E27FC236}">
                <a16:creationId xmlns:a16="http://schemas.microsoft.com/office/drawing/2014/main" id="{894B3053-5355-4CDC-95C1-CB6C6EFDBBAD}"/>
              </a:ext>
            </a:extLst>
          </p:cNvPr>
          <p:cNvSpPr/>
          <p:nvPr/>
        </p:nvSpPr>
        <p:spPr>
          <a:xfrm>
            <a:off x="2304703" y="0"/>
            <a:ext cx="4229447" cy="6898951"/>
          </a:xfrm>
          <a:prstGeom prst="parallelogram">
            <a:avLst>
              <a:gd name="adj" fmla="val 55999"/>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Parallelogram 16">
            <a:extLst>
              <a:ext uri="{FF2B5EF4-FFF2-40B4-BE49-F238E27FC236}">
                <a16:creationId xmlns:a16="http://schemas.microsoft.com/office/drawing/2014/main" id="{B59D1478-3EEC-4CBE-AE78-5CF07C5774AC}"/>
              </a:ext>
            </a:extLst>
          </p:cNvPr>
          <p:cNvSpPr/>
          <p:nvPr/>
        </p:nvSpPr>
        <p:spPr>
          <a:xfrm>
            <a:off x="-267047" y="16199"/>
            <a:ext cx="4229447" cy="6898951"/>
          </a:xfrm>
          <a:prstGeom prst="parallelogram">
            <a:avLst>
              <a:gd name="adj" fmla="val 55999"/>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EA4ED96B-1D34-48D2-B973-B697EEC2E808}"/>
              </a:ext>
            </a:extLst>
          </p:cNvPr>
          <p:cNvSpPr/>
          <p:nvPr/>
        </p:nvSpPr>
        <p:spPr>
          <a:xfrm>
            <a:off x="7791103" y="0"/>
            <a:ext cx="4229447" cy="6898951"/>
          </a:xfrm>
          <a:prstGeom prst="parallelogram">
            <a:avLst>
              <a:gd name="adj" fmla="val 55999"/>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arallelogram 18">
            <a:extLst>
              <a:ext uri="{FF2B5EF4-FFF2-40B4-BE49-F238E27FC236}">
                <a16:creationId xmlns:a16="http://schemas.microsoft.com/office/drawing/2014/main" id="{757660E4-013A-41A2-A77D-1B1951CAA3BB}"/>
              </a:ext>
            </a:extLst>
          </p:cNvPr>
          <p:cNvSpPr/>
          <p:nvPr/>
        </p:nvSpPr>
        <p:spPr>
          <a:xfrm>
            <a:off x="5143153" y="0"/>
            <a:ext cx="4229447" cy="6898951"/>
          </a:xfrm>
          <a:prstGeom prst="parallelogram">
            <a:avLst>
              <a:gd name="adj" fmla="val 55999"/>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64689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5.55112E-17 7.40741E-7 L 0.7375 -0.01088 " pathEditMode="relative" rAng="0" ptsTypes="AA">
                                      <p:cBhvr>
                                        <p:cTn id="6" dur="2000" fill="hold"/>
                                        <p:tgtEl>
                                          <p:spTgt spid="16"/>
                                        </p:tgtEl>
                                        <p:attrNameLst>
                                          <p:attrName>ppt_x</p:attrName>
                                          <p:attrName>ppt_y</p:attrName>
                                        </p:attrNameLst>
                                      </p:cBhvr>
                                      <p:rCtr x="36875" y="-556"/>
                                    </p:animMotion>
                                  </p:childTnLst>
                                </p:cTn>
                              </p:par>
                              <p:par>
                                <p:cTn id="7" presetID="63" presetClass="path" presetSubtype="0" accel="50000" decel="50000" fill="hold" grpId="0" nodeType="withEffect">
                                  <p:stCondLst>
                                    <p:cond delay="0"/>
                                  </p:stCondLst>
                                  <p:childTnLst>
                                    <p:animMotion origin="layout" path="M -2.5E-6 -4.07407E-6 L 1.12188 0.01412 " pathEditMode="relative" rAng="0" ptsTypes="AA">
                                      <p:cBhvr>
                                        <p:cTn id="8" dur="2000" fill="hold"/>
                                        <p:tgtEl>
                                          <p:spTgt spid="17"/>
                                        </p:tgtEl>
                                        <p:attrNameLst>
                                          <p:attrName>ppt_x</p:attrName>
                                          <p:attrName>ppt_y</p:attrName>
                                        </p:attrNameLst>
                                      </p:cBhvr>
                                      <p:rCtr x="56094" y="694"/>
                                    </p:animMotion>
                                  </p:childTnLst>
                                </p:cTn>
                              </p:par>
                              <p:par>
                                <p:cTn id="9" presetID="35" presetClass="path" presetSubtype="0" accel="50000" decel="50000" fill="hold" grpId="0" nodeType="withEffect">
                                  <p:stCondLst>
                                    <p:cond delay="0"/>
                                  </p:stCondLst>
                                  <p:childTnLst>
                                    <p:animMotion origin="layout" path="M -2.5E-6 7.40741E-7 L -0.675 0.00255 " pathEditMode="relative" rAng="0" ptsTypes="AA">
                                      <p:cBhvr>
                                        <p:cTn id="10" dur="2000" fill="hold"/>
                                        <p:tgtEl>
                                          <p:spTgt spid="19"/>
                                        </p:tgtEl>
                                        <p:attrNameLst>
                                          <p:attrName>ppt_x</p:attrName>
                                          <p:attrName>ppt_y</p:attrName>
                                        </p:attrNameLst>
                                      </p:cBhvr>
                                      <p:rCtr x="-33750" y="116"/>
                                    </p:animMotion>
                                  </p:childTnLst>
                                </p:cTn>
                              </p:par>
                              <p:par>
                                <p:cTn id="11" presetID="35" presetClass="path" presetSubtype="0" accel="50000" decel="50000" fill="hold" grpId="0" nodeType="withEffect">
                                  <p:stCondLst>
                                    <p:cond delay="0"/>
                                  </p:stCondLst>
                                  <p:childTnLst>
                                    <p:animMotion origin="layout" path="M 0 7.40741E-7 L -1.01719 7.40741E-7 " pathEditMode="relative" rAng="0" ptsTypes="AA">
                                      <p:cBhvr>
                                        <p:cTn id="12" dur="2000" fill="hold"/>
                                        <p:tgtEl>
                                          <p:spTgt spid="18"/>
                                        </p:tgtEl>
                                        <p:attrNameLst>
                                          <p:attrName>ppt_x</p:attrName>
                                          <p:attrName>ppt_y</p:attrName>
                                        </p:attrNameLst>
                                      </p:cBhvr>
                                      <p:rCtr x="-5085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50AA74A-C788-4211-9DF3-2FE814C605BD}"/>
              </a:ext>
            </a:extLst>
          </p:cNvPr>
          <p:cNvPicPr>
            <a:picLocks noChangeAspect="1"/>
          </p:cNvPicPr>
          <p:nvPr/>
        </p:nvPicPr>
        <p:blipFill rotWithShape="1">
          <a:blip r:embed="rId2">
            <a:extLst>
              <a:ext uri="{28A0092B-C50C-407E-A947-70E740481C1C}">
                <a14:useLocalDpi xmlns:a14="http://schemas.microsoft.com/office/drawing/2010/main" val="0"/>
              </a:ext>
            </a:extLst>
          </a:blip>
          <a:srcRect l="9166" r="56525"/>
          <a:stretch/>
        </p:blipFill>
        <p:spPr>
          <a:xfrm>
            <a:off x="-302342" y="0"/>
            <a:ext cx="4188542" cy="68580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2" name="Picture 11">
            <a:extLst>
              <a:ext uri="{FF2B5EF4-FFF2-40B4-BE49-F238E27FC236}">
                <a16:creationId xmlns:a16="http://schemas.microsoft.com/office/drawing/2014/main" id="{4F9F3E59-BD67-4E64-91B8-E24A8537E5DB}"/>
              </a:ext>
            </a:extLst>
          </p:cNvPr>
          <p:cNvPicPr>
            <a:picLocks noChangeAspect="1"/>
          </p:cNvPicPr>
          <p:nvPr/>
        </p:nvPicPr>
        <p:blipFill rotWithShape="1">
          <a:blip r:embed="rId3">
            <a:extLst>
              <a:ext uri="{28A0092B-C50C-407E-A947-70E740481C1C}">
                <a14:useLocalDpi xmlns:a14="http://schemas.microsoft.com/office/drawing/2010/main" val="0"/>
              </a:ext>
            </a:extLst>
          </a:blip>
          <a:srcRect l="44308" r="-109"/>
          <a:stretch/>
        </p:blipFill>
        <p:spPr>
          <a:xfrm flipH="1">
            <a:off x="2440857" y="0"/>
            <a:ext cx="6732639" cy="68580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4" name="Picture 13">
            <a:extLst>
              <a:ext uri="{FF2B5EF4-FFF2-40B4-BE49-F238E27FC236}">
                <a16:creationId xmlns:a16="http://schemas.microsoft.com/office/drawing/2014/main" id="{B2152C56-DD0D-421E-BD94-0601B200B2DD}"/>
              </a:ext>
            </a:extLst>
          </p:cNvPr>
          <p:cNvPicPr>
            <a:picLocks noChangeAspect="1"/>
          </p:cNvPicPr>
          <p:nvPr/>
        </p:nvPicPr>
        <p:blipFill rotWithShape="1">
          <a:blip r:embed="rId4">
            <a:extLst>
              <a:ext uri="{28A0092B-C50C-407E-A947-70E740481C1C}">
                <a14:useLocalDpi xmlns:a14="http://schemas.microsoft.com/office/drawing/2010/main" val="0"/>
              </a:ext>
            </a:extLst>
          </a:blip>
          <a:srcRect l="44216" t="827" r="15261"/>
          <a:stretch/>
        </p:blipFill>
        <p:spPr>
          <a:xfrm>
            <a:off x="5503606" y="-342900"/>
            <a:ext cx="4938252" cy="72009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6" name="Picture 15">
            <a:extLst>
              <a:ext uri="{FF2B5EF4-FFF2-40B4-BE49-F238E27FC236}">
                <a16:creationId xmlns:a16="http://schemas.microsoft.com/office/drawing/2014/main" id="{CA20FD55-2C28-4379-8B7D-8222D546F405}"/>
              </a:ext>
            </a:extLst>
          </p:cNvPr>
          <p:cNvPicPr>
            <a:picLocks noChangeAspect="1"/>
          </p:cNvPicPr>
          <p:nvPr/>
        </p:nvPicPr>
        <p:blipFill rotWithShape="1">
          <a:blip r:embed="rId5">
            <a:extLst>
              <a:ext uri="{28A0092B-C50C-407E-A947-70E740481C1C}">
                <a14:useLocalDpi xmlns:a14="http://schemas.microsoft.com/office/drawing/2010/main" val="0"/>
              </a:ext>
            </a:extLst>
          </a:blip>
          <a:srcRect r="62333"/>
          <a:stretch/>
        </p:blipFill>
        <p:spPr>
          <a:xfrm>
            <a:off x="10254615" y="0"/>
            <a:ext cx="3874770" cy="68580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sp>
        <p:nvSpPr>
          <p:cNvPr id="10" name="Rectangle: Rounded Corners 9">
            <a:extLst>
              <a:ext uri="{FF2B5EF4-FFF2-40B4-BE49-F238E27FC236}">
                <a16:creationId xmlns:a16="http://schemas.microsoft.com/office/drawing/2014/main" id="{B94F8763-DDFD-4F59-A35C-8D586AF83C33}"/>
              </a:ext>
            </a:extLst>
          </p:cNvPr>
          <p:cNvSpPr/>
          <p:nvPr/>
        </p:nvSpPr>
        <p:spPr>
          <a:xfrm>
            <a:off x="5985387" y="1823266"/>
            <a:ext cx="3848100" cy="3162300"/>
          </a:xfrm>
          <a:prstGeom prst="roundRect">
            <a:avLst/>
          </a:prstGeom>
          <a:solidFill>
            <a:schemeClr val="bg2">
              <a:lumMod val="25000"/>
              <a:alpha val="5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rgbClr val="FFC000"/>
                </a:solidFill>
                <a:latin typeface="Arial Black" panose="020B0A04020102020204" pitchFamily="34" charset="0"/>
                <a:cs typeface="Arial" panose="020B0604020202020204" pitchFamily="34" charset="0"/>
              </a:rPr>
              <a:t>PRESENT BY  </a:t>
            </a:r>
          </a:p>
        </p:txBody>
      </p:sp>
    </p:spTree>
    <p:extLst>
      <p:ext uri="{BB962C8B-B14F-4D97-AF65-F5344CB8AC3E}">
        <p14:creationId xmlns:p14="http://schemas.microsoft.com/office/powerpoint/2010/main" val="2496018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C0D11"/>
        </a:solidFill>
        <a:effectLst/>
      </p:bgPr>
    </p:bg>
    <p:spTree>
      <p:nvGrpSpPr>
        <p:cNvPr id="1" name=""/>
        <p:cNvGrpSpPr/>
        <p:nvPr/>
      </p:nvGrpSpPr>
      <p:grpSpPr>
        <a:xfrm>
          <a:off x="0" y="0"/>
          <a:ext cx="0" cy="0"/>
          <a:chOff x="0" y="0"/>
          <a:chExt cx="0" cy="0"/>
        </a:xfrm>
      </p:grpSpPr>
      <p:pic>
        <p:nvPicPr>
          <p:cNvPr id="14" name="Picture 13" descr="People in a video call">
            <a:extLst>
              <a:ext uri="{FF2B5EF4-FFF2-40B4-BE49-F238E27FC236}">
                <a16:creationId xmlns:a16="http://schemas.microsoft.com/office/drawing/2014/main" id="{C6F30C89-D379-49B2-94D1-2300952142E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476250" y="0"/>
            <a:ext cx="11715750" cy="7810500"/>
          </a:xfrm>
          <a:custGeom>
            <a:avLst/>
            <a:gdLst>
              <a:gd name="connsiteX0" fmla="*/ 8764901 w 10287000"/>
              <a:gd name="connsiteY0" fmla="*/ 0 h 6858000"/>
              <a:gd name="connsiteX1" fmla="*/ 10287000 w 10287000"/>
              <a:gd name="connsiteY1" fmla="*/ 0 h 6858000"/>
              <a:gd name="connsiteX2" fmla="*/ 10287000 w 10287000"/>
              <a:gd name="connsiteY2" fmla="*/ 312263 h 6858000"/>
              <a:gd name="connsiteX3" fmla="*/ 8170549 w 10287000"/>
              <a:gd name="connsiteY3" fmla="*/ 6858000 h 6858000"/>
              <a:gd name="connsiteX4" fmla="*/ 6547485 w 10287000"/>
              <a:gd name="connsiteY4" fmla="*/ 6858000 h 6858000"/>
              <a:gd name="connsiteX5" fmla="*/ 6402701 w 10287000"/>
              <a:gd name="connsiteY5" fmla="*/ 0 h 6858000"/>
              <a:gd name="connsiteX6" fmla="*/ 8025765 w 10287000"/>
              <a:gd name="connsiteY6" fmla="*/ 0 h 6858000"/>
              <a:gd name="connsiteX7" fmla="*/ 5808349 w 10287000"/>
              <a:gd name="connsiteY7" fmla="*/ 6858000 h 6858000"/>
              <a:gd name="connsiteX8" fmla="*/ 4185285 w 10287000"/>
              <a:gd name="connsiteY8" fmla="*/ 6858000 h 6858000"/>
              <a:gd name="connsiteX9" fmla="*/ 3888101 w 10287000"/>
              <a:gd name="connsiteY9" fmla="*/ 0 h 6858000"/>
              <a:gd name="connsiteX10" fmla="*/ 5511165 w 10287000"/>
              <a:gd name="connsiteY10" fmla="*/ 0 h 6858000"/>
              <a:gd name="connsiteX11" fmla="*/ 3293749 w 10287000"/>
              <a:gd name="connsiteY11" fmla="*/ 6858000 h 6858000"/>
              <a:gd name="connsiteX12" fmla="*/ 1670685 w 10287000"/>
              <a:gd name="connsiteY12" fmla="*/ 6858000 h 6858000"/>
              <a:gd name="connsiteX13" fmla="*/ 1163951 w 10287000"/>
              <a:gd name="connsiteY13" fmla="*/ 0 h 6858000"/>
              <a:gd name="connsiteX14" fmla="*/ 2787015 w 10287000"/>
              <a:gd name="connsiteY14" fmla="*/ 0 h 6858000"/>
              <a:gd name="connsiteX15" fmla="*/ 569599 w 10287000"/>
              <a:gd name="connsiteY15" fmla="*/ 6858000 h 6858000"/>
              <a:gd name="connsiteX16" fmla="*/ 0 w 10287000"/>
              <a:gd name="connsiteY16" fmla="*/ 6858000 h 6858000"/>
              <a:gd name="connsiteX17" fmla="*/ 0 w 10287000"/>
              <a:gd name="connsiteY17" fmla="*/ 35998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287000" h="6858000">
                <a:moveTo>
                  <a:pt x="8764901" y="0"/>
                </a:moveTo>
                <a:lnTo>
                  <a:pt x="10287000" y="0"/>
                </a:lnTo>
                <a:lnTo>
                  <a:pt x="10287000" y="312263"/>
                </a:lnTo>
                <a:lnTo>
                  <a:pt x="8170549" y="6858000"/>
                </a:lnTo>
                <a:lnTo>
                  <a:pt x="6547485" y="6858000"/>
                </a:lnTo>
                <a:close/>
                <a:moveTo>
                  <a:pt x="6402701" y="0"/>
                </a:moveTo>
                <a:lnTo>
                  <a:pt x="8025765" y="0"/>
                </a:lnTo>
                <a:lnTo>
                  <a:pt x="5808349" y="6858000"/>
                </a:lnTo>
                <a:lnTo>
                  <a:pt x="4185285" y="6858000"/>
                </a:lnTo>
                <a:close/>
                <a:moveTo>
                  <a:pt x="3888101" y="0"/>
                </a:moveTo>
                <a:lnTo>
                  <a:pt x="5511165" y="0"/>
                </a:lnTo>
                <a:lnTo>
                  <a:pt x="3293749" y="6858000"/>
                </a:lnTo>
                <a:lnTo>
                  <a:pt x="1670685" y="6858000"/>
                </a:lnTo>
                <a:close/>
                <a:moveTo>
                  <a:pt x="1163951" y="0"/>
                </a:moveTo>
                <a:lnTo>
                  <a:pt x="2787015" y="0"/>
                </a:lnTo>
                <a:lnTo>
                  <a:pt x="569599" y="6858000"/>
                </a:lnTo>
                <a:lnTo>
                  <a:pt x="0" y="6858000"/>
                </a:lnTo>
                <a:lnTo>
                  <a:pt x="0" y="3599855"/>
                </a:lnTo>
                <a:close/>
              </a:path>
            </a:pathLst>
          </a:custGeom>
          <a:solidFill>
            <a:schemeClr val="bg1">
              <a:lumMod val="85000"/>
            </a:schemeClr>
          </a:solidFill>
          <a:ln>
            <a:noFill/>
          </a:ln>
        </p:spPr>
      </p:pic>
      <p:sp>
        <p:nvSpPr>
          <p:cNvPr id="15" name="TextBox 14">
            <a:extLst>
              <a:ext uri="{FF2B5EF4-FFF2-40B4-BE49-F238E27FC236}">
                <a16:creationId xmlns:a16="http://schemas.microsoft.com/office/drawing/2014/main" id="{1709102E-9300-4990-9D42-43797D21D67C}"/>
              </a:ext>
            </a:extLst>
          </p:cNvPr>
          <p:cNvSpPr txBox="1"/>
          <p:nvPr/>
        </p:nvSpPr>
        <p:spPr>
          <a:xfrm>
            <a:off x="555933" y="3163529"/>
            <a:ext cx="11417300" cy="1877437"/>
          </a:xfrm>
          <a:prstGeom prst="rect">
            <a:avLst/>
          </a:prstGeom>
          <a:solidFill>
            <a:srgbClr val="0C0D11">
              <a:alpha val="50000"/>
            </a:srgbClr>
          </a:solidFill>
          <a:ln>
            <a:noFill/>
          </a:ln>
        </p:spPr>
        <p:txBody>
          <a:bodyPr wrap="square" rtlCol="0">
            <a:spAutoFit/>
          </a:bodyPr>
          <a:lstStyle/>
          <a:p>
            <a:r>
              <a:rPr lang="en-US" sz="4000" dirty="0">
                <a:solidFill>
                  <a:schemeClr val="bg1"/>
                </a:solidFill>
                <a:latin typeface="Arial Rounded MT Bold" panose="020F0704030504030204" pitchFamily="34" charset="0"/>
              </a:rPr>
              <a:t>Task -7</a:t>
            </a:r>
          </a:p>
          <a:p>
            <a:endParaRPr lang="en-US" sz="4000" dirty="0">
              <a:solidFill>
                <a:schemeClr val="bg1"/>
              </a:solidFill>
              <a:latin typeface="Arial Rounded MT Bold" panose="020F0704030504030204" pitchFamily="34" charset="0"/>
            </a:endParaRPr>
          </a:p>
          <a:p>
            <a:r>
              <a:rPr lang="en-US" sz="3600" dirty="0">
                <a:solidFill>
                  <a:schemeClr val="bg1"/>
                </a:solidFill>
                <a:latin typeface="Arial Rounded MT Bold" panose="020F0704030504030204" pitchFamily="34" charset="0"/>
              </a:rPr>
              <a:t>In –Scope and out of scope items for tis software</a:t>
            </a:r>
          </a:p>
        </p:txBody>
      </p:sp>
    </p:spTree>
    <p:extLst>
      <p:ext uri="{BB962C8B-B14F-4D97-AF65-F5344CB8AC3E}">
        <p14:creationId xmlns:p14="http://schemas.microsoft.com/office/powerpoint/2010/main" val="35466542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C0D11"/>
        </a:solidFill>
        <a:effectLst/>
      </p:bgPr>
    </p:bg>
    <p:spTree>
      <p:nvGrpSpPr>
        <p:cNvPr id="1" name=""/>
        <p:cNvGrpSpPr/>
        <p:nvPr/>
      </p:nvGrpSpPr>
      <p:grpSpPr>
        <a:xfrm>
          <a:off x="0" y="0"/>
          <a:ext cx="0" cy="0"/>
          <a:chOff x="0" y="0"/>
          <a:chExt cx="0" cy="0"/>
        </a:xfrm>
      </p:grpSpPr>
      <p:pic>
        <p:nvPicPr>
          <p:cNvPr id="14" name="Picture 13" descr="People in a video call">
            <a:extLst>
              <a:ext uri="{FF2B5EF4-FFF2-40B4-BE49-F238E27FC236}">
                <a16:creationId xmlns:a16="http://schemas.microsoft.com/office/drawing/2014/main" id="{C6F30C89-D379-49B2-94D1-2300952142E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7580671" y="-1637891"/>
            <a:ext cx="12677469" cy="8451646"/>
          </a:xfrm>
          <a:custGeom>
            <a:avLst/>
            <a:gdLst>
              <a:gd name="connsiteX0" fmla="*/ 8764901 w 10287000"/>
              <a:gd name="connsiteY0" fmla="*/ 0 h 6858000"/>
              <a:gd name="connsiteX1" fmla="*/ 10287000 w 10287000"/>
              <a:gd name="connsiteY1" fmla="*/ 0 h 6858000"/>
              <a:gd name="connsiteX2" fmla="*/ 10287000 w 10287000"/>
              <a:gd name="connsiteY2" fmla="*/ 312263 h 6858000"/>
              <a:gd name="connsiteX3" fmla="*/ 8170549 w 10287000"/>
              <a:gd name="connsiteY3" fmla="*/ 6858000 h 6858000"/>
              <a:gd name="connsiteX4" fmla="*/ 6547485 w 10287000"/>
              <a:gd name="connsiteY4" fmla="*/ 6858000 h 6858000"/>
              <a:gd name="connsiteX5" fmla="*/ 6402701 w 10287000"/>
              <a:gd name="connsiteY5" fmla="*/ 0 h 6858000"/>
              <a:gd name="connsiteX6" fmla="*/ 8025765 w 10287000"/>
              <a:gd name="connsiteY6" fmla="*/ 0 h 6858000"/>
              <a:gd name="connsiteX7" fmla="*/ 5808349 w 10287000"/>
              <a:gd name="connsiteY7" fmla="*/ 6858000 h 6858000"/>
              <a:gd name="connsiteX8" fmla="*/ 4185285 w 10287000"/>
              <a:gd name="connsiteY8" fmla="*/ 6858000 h 6858000"/>
              <a:gd name="connsiteX9" fmla="*/ 3888101 w 10287000"/>
              <a:gd name="connsiteY9" fmla="*/ 0 h 6858000"/>
              <a:gd name="connsiteX10" fmla="*/ 5511165 w 10287000"/>
              <a:gd name="connsiteY10" fmla="*/ 0 h 6858000"/>
              <a:gd name="connsiteX11" fmla="*/ 3293749 w 10287000"/>
              <a:gd name="connsiteY11" fmla="*/ 6858000 h 6858000"/>
              <a:gd name="connsiteX12" fmla="*/ 1670685 w 10287000"/>
              <a:gd name="connsiteY12" fmla="*/ 6858000 h 6858000"/>
              <a:gd name="connsiteX13" fmla="*/ 1163951 w 10287000"/>
              <a:gd name="connsiteY13" fmla="*/ 0 h 6858000"/>
              <a:gd name="connsiteX14" fmla="*/ 2787015 w 10287000"/>
              <a:gd name="connsiteY14" fmla="*/ 0 h 6858000"/>
              <a:gd name="connsiteX15" fmla="*/ 569599 w 10287000"/>
              <a:gd name="connsiteY15" fmla="*/ 6858000 h 6858000"/>
              <a:gd name="connsiteX16" fmla="*/ 0 w 10287000"/>
              <a:gd name="connsiteY16" fmla="*/ 6858000 h 6858000"/>
              <a:gd name="connsiteX17" fmla="*/ 0 w 10287000"/>
              <a:gd name="connsiteY17" fmla="*/ 35998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287000" h="6858000">
                <a:moveTo>
                  <a:pt x="8764901" y="0"/>
                </a:moveTo>
                <a:lnTo>
                  <a:pt x="10287000" y="0"/>
                </a:lnTo>
                <a:lnTo>
                  <a:pt x="10287000" y="312263"/>
                </a:lnTo>
                <a:lnTo>
                  <a:pt x="8170549" y="6858000"/>
                </a:lnTo>
                <a:lnTo>
                  <a:pt x="6547485" y="6858000"/>
                </a:lnTo>
                <a:close/>
                <a:moveTo>
                  <a:pt x="6402701" y="0"/>
                </a:moveTo>
                <a:lnTo>
                  <a:pt x="8025765" y="0"/>
                </a:lnTo>
                <a:lnTo>
                  <a:pt x="5808349" y="6858000"/>
                </a:lnTo>
                <a:lnTo>
                  <a:pt x="4185285" y="6858000"/>
                </a:lnTo>
                <a:close/>
                <a:moveTo>
                  <a:pt x="3888101" y="0"/>
                </a:moveTo>
                <a:lnTo>
                  <a:pt x="5511165" y="0"/>
                </a:lnTo>
                <a:lnTo>
                  <a:pt x="3293749" y="6858000"/>
                </a:lnTo>
                <a:lnTo>
                  <a:pt x="1670685" y="6858000"/>
                </a:lnTo>
                <a:close/>
                <a:moveTo>
                  <a:pt x="1163951" y="0"/>
                </a:moveTo>
                <a:lnTo>
                  <a:pt x="2787015" y="0"/>
                </a:lnTo>
                <a:lnTo>
                  <a:pt x="569599" y="6858000"/>
                </a:lnTo>
                <a:lnTo>
                  <a:pt x="0" y="6858000"/>
                </a:lnTo>
                <a:lnTo>
                  <a:pt x="0" y="3599855"/>
                </a:lnTo>
                <a:close/>
              </a:path>
            </a:pathLst>
          </a:custGeom>
          <a:solidFill>
            <a:schemeClr val="bg1">
              <a:lumMod val="85000"/>
            </a:schemeClr>
          </a:solidFill>
          <a:ln>
            <a:noFill/>
          </a:ln>
        </p:spPr>
      </p:pic>
      <p:sp>
        <p:nvSpPr>
          <p:cNvPr id="15" name="TextBox 14">
            <a:extLst>
              <a:ext uri="{FF2B5EF4-FFF2-40B4-BE49-F238E27FC236}">
                <a16:creationId xmlns:a16="http://schemas.microsoft.com/office/drawing/2014/main" id="{1709102E-9300-4990-9D42-43797D21D67C}"/>
              </a:ext>
            </a:extLst>
          </p:cNvPr>
          <p:cNvSpPr txBox="1"/>
          <p:nvPr/>
        </p:nvSpPr>
        <p:spPr>
          <a:xfrm>
            <a:off x="369120" y="518038"/>
            <a:ext cx="6680609" cy="646331"/>
          </a:xfrm>
          <a:prstGeom prst="rect">
            <a:avLst/>
          </a:prstGeom>
          <a:solidFill>
            <a:srgbClr val="0C0D11">
              <a:alpha val="50000"/>
            </a:srgbClr>
          </a:solidFill>
          <a:ln>
            <a:noFill/>
          </a:ln>
        </p:spPr>
        <p:txBody>
          <a:bodyPr wrap="square" rtlCol="0">
            <a:spAutoFit/>
          </a:bodyPr>
          <a:lstStyle/>
          <a:p>
            <a:r>
              <a:rPr lang="en-US" sz="3600" dirty="0">
                <a:solidFill>
                  <a:schemeClr val="bg1"/>
                </a:solidFill>
                <a:latin typeface="Arial Rounded MT Bold" panose="020F0704030504030204" pitchFamily="34" charset="0"/>
              </a:rPr>
              <a:t>In –Scope  Requirements</a:t>
            </a:r>
          </a:p>
        </p:txBody>
      </p:sp>
      <p:sp>
        <p:nvSpPr>
          <p:cNvPr id="3" name="TextBox 2">
            <a:extLst>
              <a:ext uri="{FF2B5EF4-FFF2-40B4-BE49-F238E27FC236}">
                <a16:creationId xmlns:a16="http://schemas.microsoft.com/office/drawing/2014/main" id="{5572F194-A6D7-4AD6-8445-079FF4F1C571}"/>
              </a:ext>
            </a:extLst>
          </p:cNvPr>
          <p:cNvSpPr txBox="1"/>
          <p:nvPr/>
        </p:nvSpPr>
        <p:spPr>
          <a:xfrm>
            <a:off x="607728" y="1478584"/>
            <a:ext cx="6795962"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Employee registration/login screen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Menu page.</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Meal ordering screen ( no order allowed after 11 am).</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Order Confirmation Screen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Payment Summary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Order Status Page.</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Meal Delivery Details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Close Delivered order by Meal delivery Person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Monthly Payroll Adjustment.</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Feedback Submission.</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Sales person for canteen Management.</a:t>
            </a:r>
          </a:p>
        </p:txBody>
      </p:sp>
      <p:grpSp>
        <p:nvGrpSpPr>
          <p:cNvPr id="5" name="Group 4">
            <a:extLst>
              <a:ext uri="{FF2B5EF4-FFF2-40B4-BE49-F238E27FC236}">
                <a16:creationId xmlns:a16="http://schemas.microsoft.com/office/drawing/2014/main" id="{3DBC5C4C-24EA-4420-B05B-3390F68FF1D3}"/>
              </a:ext>
            </a:extLst>
          </p:cNvPr>
          <p:cNvGrpSpPr/>
          <p:nvPr/>
        </p:nvGrpSpPr>
        <p:grpSpPr>
          <a:xfrm>
            <a:off x="774700" y="7484192"/>
            <a:ext cx="11417300" cy="2053892"/>
            <a:chOff x="344540" y="4328037"/>
            <a:chExt cx="11417300" cy="2053892"/>
          </a:xfrm>
        </p:grpSpPr>
        <p:sp>
          <p:nvSpPr>
            <p:cNvPr id="6" name="TextBox 5">
              <a:extLst>
                <a:ext uri="{FF2B5EF4-FFF2-40B4-BE49-F238E27FC236}">
                  <a16:creationId xmlns:a16="http://schemas.microsoft.com/office/drawing/2014/main" id="{70CB3520-2E83-42D2-BB3B-AFE906E12B4E}"/>
                </a:ext>
              </a:extLst>
            </p:cNvPr>
            <p:cNvSpPr txBox="1"/>
            <p:nvPr/>
          </p:nvSpPr>
          <p:spPr>
            <a:xfrm>
              <a:off x="344540" y="4328037"/>
              <a:ext cx="11417300" cy="646331"/>
            </a:xfrm>
            <a:prstGeom prst="rect">
              <a:avLst/>
            </a:prstGeom>
            <a:solidFill>
              <a:srgbClr val="0C0D11">
                <a:alpha val="50000"/>
              </a:srgbClr>
            </a:solidFill>
            <a:ln>
              <a:noFill/>
            </a:ln>
          </p:spPr>
          <p:txBody>
            <a:bodyPr wrap="square" rtlCol="0">
              <a:spAutoFit/>
            </a:bodyPr>
            <a:lstStyle/>
            <a:p>
              <a:r>
                <a:rPr lang="en-US" sz="3600" dirty="0">
                  <a:solidFill>
                    <a:schemeClr val="bg1"/>
                  </a:solidFill>
                  <a:latin typeface="Arial Rounded MT Bold" panose="020F0704030504030204" pitchFamily="34" charset="0"/>
                </a:rPr>
                <a:t>Out–Scope  Requirements</a:t>
              </a:r>
            </a:p>
          </p:txBody>
        </p:sp>
        <p:sp>
          <p:nvSpPr>
            <p:cNvPr id="4" name="TextBox 3">
              <a:extLst>
                <a:ext uri="{FF2B5EF4-FFF2-40B4-BE49-F238E27FC236}">
                  <a16:creationId xmlns:a16="http://schemas.microsoft.com/office/drawing/2014/main" id="{B938DC0A-0FB3-4D1F-BB6C-43F402E57491}"/>
                </a:ext>
              </a:extLst>
            </p:cNvPr>
            <p:cNvSpPr txBox="1"/>
            <p:nvPr/>
          </p:nvSpPr>
          <p:spPr>
            <a:xfrm>
              <a:off x="609600" y="5181600"/>
              <a:ext cx="6212114" cy="120032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Food Vender Management.</a:t>
              </a:r>
            </a:p>
            <a:p>
              <a:pPr marL="285750" indent="-285750">
                <a:buFont typeface="Arial" panose="020B0604020202020204" pitchFamily="34" charset="0"/>
                <a:buChar char="•"/>
              </a:pPr>
              <a:r>
                <a:rPr lang="en-US" dirty="0">
                  <a:solidFill>
                    <a:schemeClr val="bg1"/>
                  </a:solidFill>
                </a:rPr>
                <a:t>Food supplies out of stock notification</a:t>
              </a:r>
            </a:p>
            <a:p>
              <a:pPr marL="285750" indent="-285750">
                <a:buFont typeface="Arial" panose="020B0604020202020204" pitchFamily="34" charset="0"/>
                <a:buChar char="•"/>
              </a:pPr>
              <a:r>
                <a:rPr lang="en-US" dirty="0">
                  <a:solidFill>
                    <a:schemeClr val="bg1"/>
                  </a:solidFill>
                </a:rPr>
                <a:t>Chef and cook management</a:t>
              </a:r>
            </a:p>
            <a:p>
              <a:pPr marL="285750" indent="-285750">
                <a:buFont typeface="Arial" panose="020B0604020202020204" pitchFamily="34" charset="0"/>
                <a:buChar char="•"/>
              </a:pPr>
              <a:r>
                <a:rPr lang="en-US" dirty="0">
                  <a:solidFill>
                    <a:schemeClr val="bg1"/>
                  </a:solidFill>
                </a:rPr>
                <a:t>Chef and meal delivery person pay details.</a:t>
              </a:r>
            </a:p>
          </p:txBody>
        </p:sp>
      </p:grpSp>
    </p:spTree>
    <p:extLst>
      <p:ext uri="{BB962C8B-B14F-4D97-AF65-F5344CB8AC3E}">
        <p14:creationId xmlns:p14="http://schemas.microsoft.com/office/powerpoint/2010/main" val="2683413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C0D11"/>
        </a:solidFill>
        <a:effectLst/>
      </p:bgPr>
    </p:bg>
    <p:spTree>
      <p:nvGrpSpPr>
        <p:cNvPr id="1" name=""/>
        <p:cNvGrpSpPr/>
        <p:nvPr/>
      </p:nvGrpSpPr>
      <p:grpSpPr>
        <a:xfrm>
          <a:off x="0" y="0"/>
          <a:ext cx="0" cy="0"/>
          <a:chOff x="0" y="0"/>
          <a:chExt cx="0" cy="0"/>
        </a:xfrm>
      </p:grpSpPr>
      <p:pic>
        <p:nvPicPr>
          <p:cNvPr id="14" name="Picture 13" descr="People in a video call">
            <a:extLst>
              <a:ext uri="{FF2B5EF4-FFF2-40B4-BE49-F238E27FC236}">
                <a16:creationId xmlns:a16="http://schemas.microsoft.com/office/drawing/2014/main" id="{C6F30C89-D379-49B2-94D1-2300952142E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5605002" y="-300293"/>
            <a:ext cx="10737441" cy="7158293"/>
          </a:xfrm>
          <a:custGeom>
            <a:avLst/>
            <a:gdLst>
              <a:gd name="connsiteX0" fmla="*/ 8764901 w 10287000"/>
              <a:gd name="connsiteY0" fmla="*/ 0 h 6858000"/>
              <a:gd name="connsiteX1" fmla="*/ 10287000 w 10287000"/>
              <a:gd name="connsiteY1" fmla="*/ 0 h 6858000"/>
              <a:gd name="connsiteX2" fmla="*/ 10287000 w 10287000"/>
              <a:gd name="connsiteY2" fmla="*/ 312263 h 6858000"/>
              <a:gd name="connsiteX3" fmla="*/ 8170549 w 10287000"/>
              <a:gd name="connsiteY3" fmla="*/ 6858000 h 6858000"/>
              <a:gd name="connsiteX4" fmla="*/ 6547485 w 10287000"/>
              <a:gd name="connsiteY4" fmla="*/ 6858000 h 6858000"/>
              <a:gd name="connsiteX5" fmla="*/ 6402701 w 10287000"/>
              <a:gd name="connsiteY5" fmla="*/ 0 h 6858000"/>
              <a:gd name="connsiteX6" fmla="*/ 8025765 w 10287000"/>
              <a:gd name="connsiteY6" fmla="*/ 0 h 6858000"/>
              <a:gd name="connsiteX7" fmla="*/ 5808349 w 10287000"/>
              <a:gd name="connsiteY7" fmla="*/ 6858000 h 6858000"/>
              <a:gd name="connsiteX8" fmla="*/ 4185285 w 10287000"/>
              <a:gd name="connsiteY8" fmla="*/ 6858000 h 6858000"/>
              <a:gd name="connsiteX9" fmla="*/ 3888101 w 10287000"/>
              <a:gd name="connsiteY9" fmla="*/ 0 h 6858000"/>
              <a:gd name="connsiteX10" fmla="*/ 5511165 w 10287000"/>
              <a:gd name="connsiteY10" fmla="*/ 0 h 6858000"/>
              <a:gd name="connsiteX11" fmla="*/ 3293749 w 10287000"/>
              <a:gd name="connsiteY11" fmla="*/ 6858000 h 6858000"/>
              <a:gd name="connsiteX12" fmla="*/ 1670685 w 10287000"/>
              <a:gd name="connsiteY12" fmla="*/ 6858000 h 6858000"/>
              <a:gd name="connsiteX13" fmla="*/ 1163951 w 10287000"/>
              <a:gd name="connsiteY13" fmla="*/ 0 h 6858000"/>
              <a:gd name="connsiteX14" fmla="*/ 2787015 w 10287000"/>
              <a:gd name="connsiteY14" fmla="*/ 0 h 6858000"/>
              <a:gd name="connsiteX15" fmla="*/ 569599 w 10287000"/>
              <a:gd name="connsiteY15" fmla="*/ 6858000 h 6858000"/>
              <a:gd name="connsiteX16" fmla="*/ 0 w 10287000"/>
              <a:gd name="connsiteY16" fmla="*/ 6858000 h 6858000"/>
              <a:gd name="connsiteX17" fmla="*/ 0 w 10287000"/>
              <a:gd name="connsiteY17" fmla="*/ 35998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287000" h="6858000">
                <a:moveTo>
                  <a:pt x="8764901" y="0"/>
                </a:moveTo>
                <a:lnTo>
                  <a:pt x="10287000" y="0"/>
                </a:lnTo>
                <a:lnTo>
                  <a:pt x="10287000" y="312263"/>
                </a:lnTo>
                <a:lnTo>
                  <a:pt x="8170549" y="6858000"/>
                </a:lnTo>
                <a:lnTo>
                  <a:pt x="6547485" y="6858000"/>
                </a:lnTo>
                <a:close/>
                <a:moveTo>
                  <a:pt x="6402701" y="0"/>
                </a:moveTo>
                <a:lnTo>
                  <a:pt x="8025765" y="0"/>
                </a:lnTo>
                <a:lnTo>
                  <a:pt x="5808349" y="6858000"/>
                </a:lnTo>
                <a:lnTo>
                  <a:pt x="4185285" y="6858000"/>
                </a:lnTo>
                <a:close/>
                <a:moveTo>
                  <a:pt x="3888101" y="0"/>
                </a:moveTo>
                <a:lnTo>
                  <a:pt x="5511165" y="0"/>
                </a:lnTo>
                <a:lnTo>
                  <a:pt x="3293749" y="6858000"/>
                </a:lnTo>
                <a:lnTo>
                  <a:pt x="1670685" y="6858000"/>
                </a:lnTo>
                <a:close/>
                <a:moveTo>
                  <a:pt x="1163951" y="0"/>
                </a:moveTo>
                <a:lnTo>
                  <a:pt x="2787015" y="0"/>
                </a:lnTo>
                <a:lnTo>
                  <a:pt x="569599" y="6858000"/>
                </a:lnTo>
                <a:lnTo>
                  <a:pt x="0" y="6858000"/>
                </a:lnTo>
                <a:lnTo>
                  <a:pt x="0" y="3599855"/>
                </a:lnTo>
                <a:close/>
              </a:path>
            </a:pathLst>
          </a:custGeom>
          <a:solidFill>
            <a:schemeClr val="bg1">
              <a:lumMod val="85000"/>
            </a:schemeClr>
          </a:solidFill>
          <a:ln>
            <a:noFill/>
          </a:ln>
        </p:spPr>
      </p:pic>
      <p:grpSp>
        <p:nvGrpSpPr>
          <p:cNvPr id="2" name="Group 1">
            <a:extLst>
              <a:ext uri="{FF2B5EF4-FFF2-40B4-BE49-F238E27FC236}">
                <a16:creationId xmlns:a16="http://schemas.microsoft.com/office/drawing/2014/main" id="{6A50B6A9-26EF-4307-9FA5-30E733CFE1FB}"/>
              </a:ext>
            </a:extLst>
          </p:cNvPr>
          <p:cNvGrpSpPr/>
          <p:nvPr/>
        </p:nvGrpSpPr>
        <p:grpSpPr>
          <a:xfrm>
            <a:off x="14069959" y="6151922"/>
            <a:ext cx="2861187" cy="4732388"/>
            <a:chOff x="369120" y="518038"/>
            <a:chExt cx="7034570" cy="5854193"/>
          </a:xfrm>
        </p:grpSpPr>
        <p:sp>
          <p:nvSpPr>
            <p:cNvPr id="15" name="TextBox 14">
              <a:extLst>
                <a:ext uri="{FF2B5EF4-FFF2-40B4-BE49-F238E27FC236}">
                  <a16:creationId xmlns:a16="http://schemas.microsoft.com/office/drawing/2014/main" id="{1709102E-9300-4990-9D42-43797D21D67C}"/>
                </a:ext>
              </a:extLst>
            </p:cNvPr>
            <p:cNvSpPr txBox="1"/>
            <p:nvPr/>
          </p:nvSpPr>
          <p:spPr>
            <a:xfrm>
              <a:off x="369120" y="518038"/>
              <a:ext cx="6680609" cy="646331"/>
            </a:xfrm>
            <a:prstGeom prst="rect">
              <a:avLst/>
            </a:prstGeom>
            <a:solidFill>
              <a:srgbClr val="0C0D11">
                <a:alpha val="50000"/>
              </a:srgbClr>
            </a:solidFill>
            <a:ln>
              <a:noFill/>
            </a:ln>
          </p:spPr>
          <p:txBody>
            <a:bodyPr wrap="square" rtlCol="0">
              <a:spAutoFit/>
            </a:bodyPr>
            <a:lstStyle/>
            <a:p>
              <a:r>
                <a:rPr lang="en-US" sz="3600" dirty="0">
                  <a:solidFill>
                    <a:schemeClr val="bg1"/>
                  </a:solidFill>
                  <a:latin typeface="Arial Rounded MT Bold" panose="020F0704030504030204" pitchFamily="34" charset="0"/>
                </a:rPr>
                <a:t>In –Scope  Requirements</a:t>
              </a:r>
            </a:p>
          </p:txBody>
        </p:sp>
        <p:sp>
          <p:nvSpPr>
            <p:cNvPr id="3" name="TextBox 2">
              <a:extLst>
                <a:ext uri="{FF2B5EF4-FFF2-40B4-BE49-F238E27FC236}">
                  <a16:creationId xmlns:a16="http://schemas.microsoft.com/office/drawing/2014/main" id="{5572F194-A6D7-4AD6-8445-079FF4F1C571}"/>
                </a:ext>
              </a:extLst>
            </p:cNvPr>
            <p:cNvSpPr txBox="1"/>
            <p:nvPr/>
          </p:nvSpPr>
          <p:spPr>
            <a:xfrm>
              <a:off x="607728" y="1478584"/>
              <a:ext cx="6795962"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Employee registration/login screen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Menu page.</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Meal ordering screen ( no order allowed after 11 am).</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Order Confirmation Screen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Payment Summary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Order Status Page.</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Meal Delivery Details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Close Delivered order by Meal delivery Person </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Monthly Payroll Adjustment.</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Feedback Submission.</a:t>
              </a:r>
            </a:p>
            <a:p>
              <a:pPr marL="285750" indent="-285750">
                <a:buFont typeface="Arial" panose="020B0604020202020204" pitchFamily="34" charset="0"/>
                <a:buChar char="•"/>
              </a:pPr>
              <a:r>
                <a:rPr lang="en-US" sz="2400" dirty="0">
                  <a:solidFill>
                    <a:schemeClr val="bg1"/>
                  </a:solidFill>
                  <a:latin typeface="Arial Rounded MT Bold" panose="020F0704030504030204" pitchFamily="34" charset="0"/>
                </a:rPr>
                <a:t>Sales person for canteen Management.</a:t>
              </a:r>
            </a:p>
          </p:txBody>
        </p:sp>
      </p:grpSp>
      <p:sp>
        <p:nvSpPr>
          <p:cNvPr id="6" name="TextBox 5">
            <a:extLst>
              <a:ext uri="{FF2B5EF4-FFF2-40B4-BE49-F238E27FC236}">
                <a16:creationId xmlns:a16="http://schemas.microsoft.com/office/drawing/2014/main" id="{70CB3520-2E83-42D2-BB3B-AFE906E12B4E}"/>
              </a:ext>
            </a:extLst>
          </p:cNvPr>
          <p:cNvSpPr txBox="1"/>
          <p:nvPr/>
        </p:nvSpPr>
        <p:spPr>
          <a:xfrm>
            <a:off x="4769020" y="1681315"/>
            <a:ext cx="7678619" cy="646331"/>
          </a:xfrm>
          <a:prstGeom prst="rect">
            <a:avLst/>
          </a:prstGeom>
          <a:solidFill>
            <a:srgbClr val="0C0D11">
              <a:alpha val="50000"/>
            </a:srgbClr>
          </a:solidFill>
          <a:ln>
            <a:noFill/>
          </a:ln>
        </p:spPr>
        <p:txBody>
          <a:bodyPr wrap="square" rtlCol="0">
            <a:spAutoFit/>
          </a:bodyPr>
          <a:lstStyle/>
          <a:p>
            <a:r>
              <a:rPr lang="en-US" sz="3600" dirty="0">
                <a:solidFill>
                  <a:schemeClr val="bg1"/>
                </a:solidFill>
                <a:latin typeface="Arial Rounded MT Bold" panose="020F0704030504030204" pitchFamily="34" charset="0"/>
              </a:rPr>
              <a:t>Out–Scope  Requirements</a:t>
            </a:r>
          </a:p>
        </p:txBody>
      </p:sp>
      <p:sp>
        <p:nvSpPr>
          <p:cNvPr id="4" name="TextBox 3">
            <a:extLst>
              <a:ext uri="{FF2B5EF4-FFF2-40B4-BE49-F238E27FC236}">
                <a16:creationId xmlns:a16="http://schemas.microsoft.com/office/drawing/2014/main" id="{B938DC0A-0FB3-4D1F-BB6C-43F402E57491}"/>
              </a:ext>
            </a:extLst>
          </p:cNvPr>
          <p:cNvSpPr txBox="1"/>
          <p:nvPr/>
        </p:nvSpPr>
        <p:spPr>
          <a:xfrm>
            <a:off x="4467444" y="2710219"/>
            <a:ext cx="7724556"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chemeClr val="bg1"/>
                </a:solidFill>
                <a:latin typeface="Arial Rounded MT Bold" panose="020F0704030504030204" pitchFamily="34" charset="0"/>
              </a:rPr>
              <a:t>Food Vender Management.</a:t>
            </a:r>
          </a:p>
          <a:p>
            <a:pPr marL="285750" indent="-285750">
              <a:buFont typeface="Arial" panose="020B0604020202020204" pitchFamily="34" charset="0"/>
              <a:buChar char="•"/>
            </a:pPr>
            <a:r>
              <a:rPr lang="en-US" sz="2800" dirty="0">
                <a:solidFill>
                  <a:schemeClr val="bg1"/>
                </a:solidFill>
                <a:latin typeface="Arial Rounded MT Bold" panose="020F0704030504030204" pitchFamily="34" charset="0"/>
              </a:rPr>
              <a:t>Food supplies out of stock notification</a:t>
            </a:r>
          </a:p>
          <a:p>
            <a:pPr marL="285750" indent="-285750">
              <a:buFont typeface="Arial" panose="020B0604020202020204" pitchFamily="34" charset="0"/>
              <a:buChar char="•"/>
            </a:pPr>
            <a:r>
              <a:rPr lang="en-US" sz="2800" dirty="0">
                <a:solidFill>
                  <a:schemeClr val="bg1"/>
                </a:solidFill>
                <a:latin typeface="Arial Rounded MT Bold" panose="020F0704030504030204" pitchFamily="34" charset="0"/>
              </a:rPr>
              <a:t>Chef and cook management</a:t>
            </a:r>
          </a:p>
          <a:p>
            <a:pPr marL="285750" indent="-285750">
              <a:buFont typeface="Arial" panose="020B0604020202020204" pitchFamily="34" charset="0"/>
              <a:buChar char="•"/>
            </a:pPr>
            <a:r>
              <a:rPr lang="en-US" sz="2800" dirty="0">
                <a:solidFill>
                  <a:schemeClr val="bg1"/>
                </a:solidFill>
                <a:latin typeface="Arial Rounded MT Bold" panose="020F0704030504030204" pitchFamily="34" charset="0"/>
              </a:rPr>
              <a:t>Chef and meal delivery person pay details.</a:t>
            </a:r>
          </a:p>
        </p:txBody>
      </p:sp>
    </p:spTree>
    <p:extLst>
      <p:ext uri="{BB962C8B-B14F-4D97-AF65-F5344CB8AC3E}">
        <p14:creationId xmlns:p14="http://schemas.microsoft.com/office/powerpoint/2010/main" val="12999054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3173CD-11FF-425F-9352-FF90BB35BB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6577" cy="6858000"/>
          </a:xfrm>
          <a:prstGeom prst="rect">
            <a:avLst/>
          </a:prstGeom>
        </p:spPr>
      </p:pic>
      <p:sp>
        <p:nvSpPr>
          <p:cNvPr id="6" name="Rectangle 5">
            <a:extLst>
              <a:ext uri="{FF2B5EF4-FFF2-40B4-BE49-F238E27FC236}">
                <a16:creationId xmlns:a16="http://schemas.microsoft.com/office/drawing/2014/main" id="{1301CCF4-A31A-41A0-ADCB-2EBEA9E788D1}"/>
              </a:ext>
            </a:extLst>
          </p:cNvPr>
          <p:cNvSpPr/>
          <p:nvPr/>
        </p:nvSpPr>
        <p:spPr>
          <a:xfrm>
            <a:off x="10668000" y="-2800350"/>
            <a:ext cx="1087506" cy="63817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00D89E6F-667A-4754-B1B5-24C4F139DBE9}"/>
              </a:ext>
            </a:extLst>
          </p:cNvPr>
          <p:cNvSpPr/>
          <p:nvPr/>
        </p:nvSpPr>
        <p:spPr>
          <a:xfrm rot="5400000">
            <a:off x="4010947" y="0"/>
            <a:ext cx="778778" cy="20764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E0F8B5-D9A4-4380-9AFC-64A08B71B6A5}"/>
              </a:ext>
            </a:extLst>
          </p:cNvPr>
          <p:cNvSpPr/>
          <p:nvPr/>
        </p:nvSpPr>
        <p:spPr>
          <a:xfrm>
            <a:off x="385141" y="4022034"/>
            <a:ext cx="1125607" cy="61838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2731A3D-1579-40B3-BC07-7BB6C37A4960}"/>
              </a:ext>
            </a:extLst>
          </p:cNvPr>
          <p:cNvSpPr/>
          <p:nvPr/>
        </p:nvSpPr>
        <p:spPr>
          <a:xfrm>
            <a:off x="5204791" y="4800600"/>
            <a:ext cx="510209" cy="205740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56AD054-576B-41B0-AF33-B179E820788D}"/>
              </a:ext>
            </a:extLst>
          </p:cNvPr>
          <p:cNvSpPr/>
          <p:nvPr/>
        </p:nvSpPr>
        <p:spPr>
          <a:xfrm>
            <a:off x="7081683" y="0"/>
            <a:ext cx="803359" cy="20764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F3141D7-9891-4991-B3EC-3C817BB65BD3}"/>
              </a:ext>
            </a:extLst>
          </p:cNvPr>
          <p:cNvSpPr txBox="1"/>
          <p:nvPr/>
        </p:nvSpPr>
        <p:spPr>
          <a:xfrm>
            <a:off x="3034747" y="3051313"/>
            <a:ext cx="5499653" cy="1569660"/>
          </a:xfrm>
          <a:prstGeom prst="rect">
            <a:avLst/>
          </a:prstGeom>
          <a:noFill/>
        </p:spPr>
        <p:txBody>
          <a:bodyPr wrap="square" rtlCol="0">
            <a:spAutoFit/>
          </a:bodyPr>
          <a:lstStyle/>
          <a:p>
            <a:r>
              <a:rPr lang="en-US" sz="4800" b="1" dirty="0">
                <a:solidFill>
                  <a:schemeClr val="bg1"/>
                </a:solidFill>
                <a:latin typeface="Arial Rounded MT Bold" panose="020F0704030504030204" pitchFamily="34" charset="0"/>
              </a:rPr>
              <a:t>Activity Diagram for the system </a:t>
            </a:r>
          </a:p>
        </p:txBody>
      </p:sp>
      <p:sp>
        <p:nvSpPr>
          <p:cNvPr id="11" name="Rectangle 10">
            <a:extLst>
              <a:ext uri="{FF2B5EF4-FFF2-40B4-BE49-F238E27FC236}">
                <a16:creationId xmlns:a16="http://schemas.microsoft.com/office/drawing/2014/main" id="{CC1D17CF-45A3-4747-B136-44029E66E0A0}"/>
              </a:ext>
            </a:extLst>
          </p:cNvPr>
          <p:cNvSpPr/>
          <p:nvPr/>
        </p:nvSpPr>
        <p:spPr>
          <a:xfrm>
            <a:off x="2260323" y="6476999"/>
            <a:ext cx="1435377" cy="2165555"/>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6F2C864-4282-4164-8089-8BFA9AE1BE1C}"/>
              </a:ext>
            </a:extLst>
          </p:cNvPr>
          <p:cNvSpPr/>
          <p:nvPr/>
        </p:nvSpPr>
        <p:spPr>
          <a:xfrm rot="16200000">
            <a:off x="6486672" y="4771104"/>
            <a:ext cx="510209" cy="205740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E36BAECC-7B58-4240-BBEB-6D2A717CFD13}"/>
              </a:ext>
            </a:extLst>
          </p:cNvPr>
          <p:cNvSpPr/>
          <p:nvPr/>
        </p:nvSpPr>
        <p:spPr>
          <a:xfrm>
            <a:off x="9086850" y="-3905250"/>
            <a:ext cx="1087506" cy="6381750"/>
          </a:xfrm>
          <a:prstGeom prst="rect">
            <a:avLst/>
          </a:prstGeom>
          <a:gradFill>
            <a:gsLst>
              <a:gs pos="68000">
                <a:srgbClr val="DCCB9B"/>
              </a:gs>
              <a:gs pos="62000">
                <a:srgbClr val="E8C767"/>
              </a:gs>
              <a:gs pos="0">
                <a:srgbClr val="FFC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203684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25E-6 -4.44444E-6 L -0.00117 0.39306 " pathEditMode="relative" rAng="0" ptsTypes="AA">
                                      <p:cBhvr>
                                        <p:cTn id="6" dur="2000" fill="hold"/>
                                        <p:tgtEl>
                                          <p:spTgt spid="6"/>
                                        </p:tgtEl>
                                        <p:attrNameLst>
                                          <p:attrName>ppt_x</p:attrName>
                                          <p:attrName>ppt_y</p:attrName>
                                        </p:attrNameLst>
                                      </p:cBhvr>
                                      <p:rCtr x="-65" y="19653"/>
                                    </p:animMotion>
                                  </p:childTnLst>
                                </p:cTn>
                              </p:par>
                              <p:par>
                                <p:cTn id="7" presetID="42" presetClass="path" presetSubtype="0" accel="50000" decel="50000" fill="hold" grpId="0" nodeType="withEffect">
                                  <p:stCondLst>
                                    <p:cond delay="0"/>
                                  </p:stCondLst>
                                  <p:childTnLst>
                                    <p:animMotion origin="layout" path="M 2.5E-6 1.11111E-6 L 2.5E-6 0.69583 " pathEditMode="relative" rAng="0" ptsTypes="AA">
                                      <p:cBhvr>
                                        <p:cTn id="8" dur="2000" fill="hold"/>
                                        <p:tgtEl>
                                          <p:spTgt spid="7"/>
                                        </p:tgtEl>
                                        <p:attrNameLst>
                                          <p:attrName>ppt_x</p:attrName>
                                          <p:attrName>ppt_y</p:attrName>
                                        </p:attrNameLst>
                                      </p:cBhvr>
                                      <p:rCtr x="0" y="34792"/>
                                    </p:animMotion>
                                  </p:childTnLst>
                                </p:cTn>
                              </p:par>
                              <p:par>
                                <p:cTn id="9" presetID="64" presetClass="path" presetSubtype="0" accel="50000" decel="50000" fill="hold" grpId="0" nodeType="withEffect">
                                  <p:stCondLst>
                                    <p:cond delay="0"/>
                                  </p:stCondLst>
                                  <p:childTnLst>
                                    <p:animMotion origin="layout" path="M -4.375E-6 1.48148E-6 L -0.00091 -0.43333 " pathEditMode="relative" rAng="0" ptsTypes="AA">
                                      <p:cBhvr>
                                        <p:cTn id="10" dur="2000" fill="hold"/>
                                        <p:tgtEl>
                                          <p:spTgt spid="8"/>
                                        </p:tgtEl>
                                        <p:attrNameLst>
                                          <p:attrName>ppt_x</p:attrName>
                                          <p:attrName>ppt_y</p:attrName>
                                        </p:attrNameLst>
                                      </p:cBhvr>
                                      <p:rCtr x="-52" y="-21667"/>
                                    </p:animMotion>
                                  </p:childTnLst>
                                </p:cTn>
                              </p:par>
                              <p:par>
                                <p:cTn id="11" presetID="42" presetClass="path" presetSubtype="0" accel="50000" decel="50000" fill="hold" grpId="0" nodeType="withEffect">
                                  <p:stCondLst>
                                    <p:cond delay="0"/>
                                  </p:stCondLst>
                                  <p:childTnLst>
                                    <p:animMotion origin="layout" path="M 3.54167E-6 1.11022E-16 L 3.54167E-6 -0.70417 " pathEditMode="relative" rAng="0" ptsTypes="AA">
                                      <p:cBhvr>
                                        <p:cTn id="12" dur="2000" fill="hold"/>
                                        <p:tgtEl>
                                          <p:spTgt spid="9"/>
                                        </p:tgtEl>
                                        <p:attrNameLst>
                                          <p:attrName>ppt_x</p:attrName>
                                          <p:attrName>ppt_y</p:attrName>
                                        </p:attrNameLst>
                                      </p:cBhvr>
                                      <p:rCtr x="0" y="-35208"/>
                                    </p:animMotion>
                                  </p:childTnLst>
                                </p:cTn>
                              </p:par>
                              <p:par>
                                <p:cTn id="13" presetID="42" presetClass="path" presetSubtype="0" accel="50000" decel="50000" fill="hold" grpId="0" nodeType="withEffect">
                                  <p:stCondLst>
                                    <p:cond delay="0"/>
                                  </p:stCondLst>
                                  <p:childTnLst>
                                    <p:animMotion origin="layout" path="M -2.08333E-6 1.11111E-6 L -2.08333E-6 0.69583 " pathEditMode="relative" rAng="0" ptsTypes="AA">
                                      <p:cBhvr>
                                        <p:cTn id="14" dur="2000" fill="hold"/>
                                        <p:tgtEl>
                                          <p:spTgt spid="10"/>
                                        </p:tgtEl>
                                        <p:attrNameLst>
                                          <p:attrName>ppt_x</p:attrName>
                                          <p:attrName>ppt_y</p:attrName>
                                        </p:attrNameLst>
                                      </p:cBhvr>
                                      <p:rCtr x="0" y="34792"/>
                                    </p:animMotion>
                                  </p:childTnLst>
                                </p:cTn>
                              </p:par>
                              <p:par>
                                <p:cTn id="15" presetID="64" presetClass="path" presetSubtype="0" accel="50000" decel="50000" fill="hold" grpId="0" nodeType="withEffect">
                                  <p:stCondLst>
                                    <p:cond delay="0"/>
                                  </p:stCondLst>
                                  <p:childTnLst>
                                    <p:animMotion origin="layout" path="M -8.33333E-7 -4.81481E-6 L -0.00234 -0.24421 " pathEditMode="relative" rAng="0" ptsTypes="AA">
                                      <p:cBhvr>
                                        <p:cTn id="16" dur="2000" fill="hold"/>
                                        <p:tgtEl>
                                          <p:spTgt spid="11"/>
                                        </p:tgtEl>
                                        <p:attrNameLst>
                                          <p:attrName>ppt_x</p:attrName>
                                          <p:attrName>ppt_y</p:attrName>
                                        </p:attrNameLst>
                                      </p:cBhvr>
                                      <p:rCtr x="-117" y="-12222"/>
                                    </p:animMotion>
                                  </p:childTnLst>
                                </p:cTn>
                              </p:par>
                              <p:par>
                                <p:cTn id="17" presetID="42" presetClass="path" presetSubtype="0" accel="50000" decel="50000" fill="hold" grpId="0" nodeType="withEffect">
                                  <p:stCondLst>
                                    <p:cond delay="0"/>
                                  </p:stCondLst>
                                  <p:childTnLst>
                                    <p:animMotion origin="layout" path="M -4.58333E-6 -1.85185E-6 L -4.58333E-6 -0.70416 " pathEditMode="relative" rAng="0" ptsTypes="AA">
                                      <p:cBhvr>
                                        <p:cTn id="18" dur="2000" fill="hold"/>
                                        <p:tgtEl>
                                          <p:spTgt spid="12"/>
                                        </p:tgtEl>
                                        <p:attrNameLst>
                                          <p:attrName>ppt_x</p:attrName>
                                          <p:attrName>ppt_y</p:attrName>
                                        </p:attrNameLst>
                                      </p:cBhvr>
                                      <p:rCtr x="0" y="-35208"/>
                                    </p:animMotion>
                                  </p:childTnLst>
                                </p:cTn>
                              </p:par>
                              <p:par>
                                <p:cTn id="19" presetID="42" presetClass="path" presetSubtype="0" accel="50000" decel="50000" fill="hold" grpId="0" nodeType="withEffect">
                                  <p:stCondLst>
                                    <p:cond delay="0"/>
                                  </p:stCondLst>
                                  <p:childTnLst>
                                    <p:animMotion origin="layout" path="M -3.75E-6 -3.33333E-6 L -0.00117 0.39306 " pathEditMode="relative" rAng="0" ptsTypes="AA">
                                      <p:cBhvr>
                                        <p:cTn id="20" dur="2000" fill="hold"/>
                                        <p:tgtEl>
                                          <p:spTgt spid="13"/>
                                        </p:tgtEl>
                                        <p:attrNameLst>
                                          <p:attrName>ppt_x</p:attrName>
                                          <p:attrName>ppt_y</p:attrName>
                                        </p:attrNameLst>
                                      </p:cBhvr>
                                      <p:rCtr x="-65" y="1965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236831E6-2759-45DF-B686-B3027E12A074}"/>
              </a:ext>
            </a:extLst>
          </p:cNvPr>
          <p:cNvGrpSpPr/>
          <p:nvPr/>
        </p:nvGrpSpPr>
        <p:grpSpPr>
          <a:xfrm>
            <a:off x="0" y="0"/>
            <a:ext cx="12192000" cy="682172"/>
            <a:chOff x="0" y="0"/>
            <a:chExt cx="12192000" cy="682172"/>
          </a:xfrm>
        </p:grpSpPr>
        <p:sp>
          <p:nvSpPr>
            <p:cNvPr id="5" name="Rectangle 4">
              <a:extLst>
                <a:ext uri="{FF2B5EF4-FFF2-40B4-BE49-F238E27FC236}">
                  <a16:creationId xmlns:a16="http://schemas.microsoft.com/office/drawing/2014/main" id="{DC9421C3-1BFA-4237-89D3-6A1CE3E1A7A7}"/>
                </a:ext>
              </a:extLst>
            </p:cNvPr>
            <p:cNvSpPr/>
            <p:nvPr/>
          </p:nvSpPr>
          <p:spPr>
            <a:xfrm>
              <a:off x="8186058" y="0"/>
              <a:ext cx="4005942" cy="682172"/>
            </a:xfrm>
            <a:prstGeom prst="rect">
              <a:avLst/>
            </a:prstGeom>
            <a:solidFill>
              <a:srgbClr val="FFC000">
                <a:alpha val="90000"/>
              </a:srgb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PAYROLL</a:t>
              </a:r>
            </a:p>
          </p:txBody>
        </p:sp>
        <p:sp>
          <p:nvSpPr>
            <p:cNvPr id="3" name="Rectangle 2">
              <a:extLst>
                <a:ext uri="{FF2B5EF4-FFF2-40B4-BE49-F238E27FC236}">
                  <a16:creationId xmlns:a16="http://schemas.microsoft.com/office/drawing/2014/main" id="{2BF0D5FE-9FFF-46DD-BCE4-D42FF83903DA}"/>
                </a:ext>
              </a:extLst>
            </p:cNvPr>
            <p:cNvSpPr/>
            <p:nvPr/>
          </p:nvSpPr>
          <p:spPr>
            <a:xfrm>
              <a:off x="0" y="0"/>
              <a:ext cx="4159045" cy="678426"/>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ENPLOYEE</a:t>
              </a:r>
            </a:p>
          </p:txBody>
        </p:sp>
        <p:sp>
          <p:nvSpPr>
            <p:cNvPr id="4" name="Rectangle 3">
              <a:extLst>
                <a:ext uri="{FF2B5EF4-FFF2-40B4-BE49-F238E27FC236}">
                  <a16:creationId xmlns:a16="http://schemas.microsoft.com/office/drawing/2014/main" id="{805A60D2-11C1-462D-B134-2C899360677F}"/>
                </a:ext>
              </a:extLst>
            </p:cNvPr>
            <p:cNvSpPr/>
            <p:nvPr/>
          </p:nvSpPr>
          <p:spPr>
            <a:xfrm>
              <a:off x="4159514" y="0"/>
              <a:ext cx="4011562" cy="678426"/>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CANTEEN </a:t>
              </a:r>
            </a:p>
          </p:txBody>
        </p:sp>
      </p:grpSp>
      <p:sp>
        <p:nvSpPr>
          <p:cNvPr id="6" name="Flowchart: Terminator 5">
            <a:extLst>
              <a:ext uri="{FF2B5EF4-FFF2-40B4-BE49-F238E27FC236}">
                <a16:creationId xmlns:a16="http://schemas.microsoft.com/office/drawing/2014/main" id="{DB117EEB-4C67-40D8-8897-FA9A02D22B76}"/>
              </a:ext>
            </a:extLst>
          </p:cNvPr>
          <p:cNvSpPr/>
          <p:nvPr/>
        </p:nvSpPr>
        <p:spPr>
          <a:xfrm>
            <a:off x="595085" y="986971"/>
            <a:ext cx="1799772" cy="522514"/>
          </a:xfrm>
          <a:prstGeom prst="flowChartTermina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START</a:t>
            </a:r>
          </a:p>
        </p:txBody>
      </p:sp>
      <p:sp>
        <p:nvSpPr>
          <p:cNvPr id="7" name="Flowchart: Decision 6">
            <a:extLst>
              <a:ext uri="{FF2B5EF4-FFF2-40B4-BE49-F238E27FC236}">
                <a16:creationId xmlns:a16="http://schemas.microsoft.com/office/drawing/2014/main" id="{F0F701E4-E9EB-4E99-8E83-A9C42772ADB3}"/>
              </a:ext>
            </a:extLst>
          </p:cNvPr>
          <p:cNvSpPr/>
          <p:nvPr/>
        </p:nvSpPr>
        <p:spPr>
          <a:xfrm>
            <a:off x="420915" y="2162630"/>
            <a:ext cx="2119085" cy="1117599"/>
          </a:xfrm>
          <a:prstGeom prst="flowChartDecision">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is the user registered</a:t>
            </a:r>
          </a:p>
        </p:txBody>
      </p:sp>
      <p:sp>
        <p:nvSpPr>
          <p:cNvPr id="8" name="Rectangle 7">
            <a:extLst>
              <a:ext uri="{FF2B5EF4-FFF2-40B4-BE49-F238E27FC236}">
                <a16:creationId xmlns:a16="http://schemas.microsoft.com/office/drawing/2014/main" id="{C0786082-36AE-469D-9AEF-4DC8EEA655A1}"/>
              </a:ext>
            </a:extLst>
          </p:cNvPr>
          <p:cNvSpPr/>
          <p:nvPr/>
        </p:nvSpPr>
        <p:spPr>
          <a:xfrm>
            <a:off x="711200" y="3730172"/>
            <a:ext cx="1625600" cy="725714"/>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Register on the online food delivery system</a:t>
            </a:r>
          </a:p>
        </p:txBody>
      </p:sp>
      <p:sp>
        <p:nvSpPr>
          <p:cNvPr id="9" name="Rectangle 8">
            <a:extLst>
              <a:ext uri="{FF2B5EF4-FFF2-40B4-BE49-F238E27FC236}">
                <a16:creationId xmlns:a16="http://schemas.microsoft.com/office/drawing/2014/main" id="{4FB5DFD0-2FCB-4177-A8BB-F3EE66DDF5ED}"/>
              </a:ext>
            </a:extLst>
          </p:cNvPr>
          <p:cNvSpPr/>
          <p:nvPr/>
        </p:nvSpPr>
        <p:spPr>
          <a:xfrm>
            <a:off x="5486400" y="914399"/>
            <a:ext cx="1509486" cy="10160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Check food menu online</a:t>
            </a:r>
          </a:p>
        </p:txBody>
      </p:sp>
      <p:sp>
        <p:nvSpPr>
          <p:cNvPr id="10" name="Rectangle 9">
            <a:extLst>
              <a:ext uri="{FF2B5EF4-FFF2-40B4-BE49-F238E27FC236}">
                <a16:creationId xmlns:a16="http://schemas.microsoft.com/office/drawing/2014/main" id="{5BB0FAC9-3EB0-4FFD-8FE4-14AA16AD361E}"/>
              </a:ext>
            </a:extLst>
          </p:cNvPr>
          <p:cNvSpPr/>
          <p:nvPr/>
        </p:nvSpPr>
        <p:spPr>
          <a:xfrm>
            <a:off x="5493657" y="2224314"/>
            <a:ext cx="1509486" cy="5588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Order the food</a:t>
            </a:r>
          </a:p>
        </p:txBody>
      </p:sp>
      <p:sp>
        <p:nvSpPr>
          <p:cNvPr id="11" name="Rectangle 10">
            <a:extLst>
              <a:ext uri="{FF2B5EF4-FFF2-40B4-BE49-F238E27FC236}">
                <a16:creationId xmlns:a16="http://schemas.microsoft.com/office/drawing/2014/main" id="{C67DB546-E711-4EFD-9547-D707DDA358D1}"/>
              </a:ext>
            </a:extLst>
          </p:cNvPr>
          <p:cNvSpPr/>
          <p:nvPr/>
        </p:nvSpPr>
        <p:spPr>
          <a:xfrm>
            <a:off x="5486400" y="3106057"/>
            <a:ext cx="1509486" cy="10160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Meal orders viewed by order processor( canteen manager)</a:t>
            </a:r>
          </a:p>
        </p:txBody>
      </p:sp>
      <p:sp>
        <p:nvSpPr>
          <p:cNvPr id="12" name="Rectangle 11">
            <a:extLst>
              <a:ext uri="{FF2B5EF4-FFF2-40B4-BE49-F238E27FC236}">
                <a16:creationId xmlns:a16="http://schemas.microsoft.com/office/drawing/2014/main" id="{02C08C72-85B3-4FAA-BAAB-A18F60B2D953}"/>
              </a:ext>
            </a:extLst>
          </p:cNvPr>
          <p:cNvSpPr/>
          <p:nvPr/>
        </p:nvSpPr>
        <p:spPr>
          <a:xfrm>
            <a:off x="5450114" y="4434113"/>
            <a:ext cx="1560286" cy="64588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Food prepared by the chef</a:t>
            </a:r>
          </a:p>
        </p:txBody>
      </p:sp>
      <p:sp>
        <p:nvSpPr>
          <p:cNvPr id="13" name="Rectangle 12">
            <a:extLst>
              <a:ext uri="{FF2B5EF4-FFF2-40B4-BE49-F238E27FC236}">
                <a16:creationId xmlns:a16="http://schemas.microsoft.com/office/drawing/2014/main" id="{0264E2D2-8267-4DFE-9522-A250E05D1E50}"/>
              </a:ext>
            </a:extLst>
          </p:cNvPr>
          <p:cNvSpPr/>
          <p:nvPr/>
        </p:nvSpPr>
        <p:spPr>
          <a:xfrm>
            <a:off x="5359401" y="5733143"/>
            <a:ext cx="1651000" cy="10160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Send the feedback to the canteen manager</a:t>
            </a:r>
          </a:p>
        </p:txBody>
      </p:sp>
      <p:sp>
        <p:nvSpPr>
          <p:cNvPr id="14" name="Rectangle 13">
            <a:extLst>
              <a:ext uri="{FF2B5EF4-FFF2-40B4-BE49-F238E27FC236}">
                <a16:creationId xmlns:a16="http://schemas.microsoft.com/office/drawing/2014/main" id="{24F875EF-D7D9-45B7-AD7B-FD9B40F14858}"/>
              </a:ext>
            </a:extLst>
          </p:cNvPr>
          <p:cNvSpPr/>
          <p:nvPr/>
        </p:nvSpPr>
        <p:spPr>
          <a:xfrm>
            <a:off x="9339943" y="1995714"/>
            <a:ext cx="1509486" cy="1016000"/>
          </a:xfrm>
          <a:prstGeom prst="rect">
            <a:avLst/>
          </a:prstGeom>
          <a:solidFill>
            <a:srgbClr val="FFC619">
              <a:alpha val="98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Payroll deduction for the food item purchased</a:t>
            </a:r>
          </a:p>
        </p:txBody>
      </p:sp>
      <p:sp>
        <p:nvSpPr>
          <p:cNvPr id="15" name="Rectangle 14">
            <a:extLst>
              <a:ext uri="{FF2B5EF4-FFF2-40B4-BE49-F238E27FC236}">
                <a16:creationId xmlns:a16="http://schemas.microsoft.com/office/drawing/2014/main" id="{FC6F4C96-919F-406C-8E48-17B4FDDE9565}"/>
              </a:ext>
            </a:extLst>
          </p:cNvPr>
          <p:cNvSpPr/>
          <p:nvPr/>
        </p:nvSpPr>
        <p:spPr>
          <a:xfrm>
            <a:off x="8890001" y="3586842"/>
            <a:ext cx="2476500" cy="1061358"/>
          </a:xfrm>
          <a:prstGeom prst="rect">
            <a:avLst/>
          </a:prstGeom>
          <a:solidFill>
            <a:srgbClr val="FFC619">
              <a:alpha val="98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Monthly food charging to be deducted from the employee’s salary</a:t>
            </a:r>
          </a:p>
        </p:txBody>
      </p:sp>
      <p:sp>
        <p:nvSpPr>
          <p:cNvPr id="16" name="Flowchart: Terminator 15">
            <a:extLst>
              <a:ext uri="{FF2B5EF4-FFF2-40B4-BE49-F238E27FC236}">
                <a16:creationId xmlns:a16="http://schemas.microsoft.com/office/drawing/2014/main" id="{5FEA8AE4-737F-4A1D-85B5-2BC989B60DEA}"/>
              </a:ext>
            </a:extLst>
          </p:cNvPr>
          <p:cNvSpPr/>
          <p:nvPr/>
        </p:nvSpPr>
        <p:spPr>
          <a:xfrm>
            <a:off x="9368971" y="6132285"/>
            <a:ext cx="1799772" cy="522514"/>
          </a:xfrm>
          <a:prstGeom prst="flowChartTerminator">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STOP</a:t>
            </a:r>
          </a:p>
        </p:txBody>
      </p:sp>
      <p:cxnSp>
        <p:nvCxnSpPr>
          <p:cNvPr id="18" name="Straight Arrow Connector 17">
            <a:extLst>
              <a:ext uri="{FF2B5EF4-FFF2-40B4-BE49-F238E27FC236}">
                <a16:creationId xmlns:a16="http://schemas.microsoft.com/office/drawing/2014/main" id="{9FC19711-22B9-4DE6-9C99-5E778BE9E4DA}"/>
              </a:ext>
            </a:extLst>
          </p:cNvPr>
          <p:cNvCxnSpPr>
            <a:cxnSpLocks/>
            <a:stCxn id="6" idx="2"/>
          </p:cNvCxnSpPr>
          <p:nvPr/>
        </p:nvCxnSpPr>
        <p:spPr>
          <a:xfrm>
            <a:off x="1494971" y="1509485"/>
            <a:ext cx="0" cy="5660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F6B06C24-C10A-48F9-A2D7-DBE08F9CD066}"/>
              </a:ext>
            </a:extLst>
          </p:cNvPr>
          <p:cNvCxnSpPr>
            <a:cxnSpLocks/>
          </p:cNvCxnSpPr>
          <p:nvPr/>
        </p:nvCxnSpPr>
        <p:spPr>
          <a:xfrm>
            <a:off x="1524000" y="3570514"/>
            <a:ext cx="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Connector: Elbow 22">
            <a:extLst>
              <a:ext uri="{FF2B5EF4-FFF2-40B4-BE49-F238E27FC236}">
                <a16:creationId xmlns:a16="http://schemas.microsoft.com/office/drawing/2014/main" id="{F2C74072-0658-411D-9D18-6DFDE4A7D650}"/>
              </a:ext>
            </a:extLst>
          </p:cNvPr>
          <p:cNvCxnSpPr>
            <a:stCxn id="8" idx="3"/>
            <a:endCxn id="9" idx="1"/>
          </p:cNvCxnSpPr>
          <p:nvPr/>
        </p:nvCxnSpPr>
        <p:spPr>
          <a:xfrm flipV="1">
            <a:off x="2336800" y="1422399"/>
            <a:ext cx="3149600" cy="2670630"/>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25" name="Connector: Elbow 24">
            <a:extLst>
              <a:ext uri="{FF2B5EF4-FFF2-40B4-BE49-F238E27FC236}">
                <a16:creationId xmlns:a16="http://schemas.microsoft.com/office/drawing/2014/main" id="{DB1C752E-3AF2-428F-A864-912707A9F47F}"/>
              </a:ext>
            </a:extLst>
          </p:cNvPr>
          <p:cNvCxnSpPr>
            <a:cxnSpLocks/>
            <a:stCxn id="7" idx="3"/>
          </p:cNvCxnSpPr>
          <p:nvPr/>
        </p:nvCxnSpPr>
        <p:spPr>
          <a:xfrm flipV="1">
            <a:off x="2540000" y="1422402"/>
            <a:ext cx="1901371" cy="1299028"/>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31" name="Connector: Elbow 30">
            <a:extLst>
              <a:ext uri="{FF2B5EF4-FFF2-40B4-BE49-F238E27FC236}">
                <a16:creationId xmlns:a16="http://schemas.microsoft.com/office/drawing/2014/main" id="{43C2D47B-0646-48A8-A64A-95923E169B91}"/>
              </a:ext>
            </a:extLst>
          </p:cNvPr>
          <p:cNvCxnSpPr>
            <a:stCxn id="9" idx="3"/>
            <a:endCxn id="10" idx="3"/>
          </p:cNvCxnSpPr>
          <p:nvPr/>
        </p:nvCxnSpPr>
        <p:spPr>
          <a:xfrm>
            <a:off x="6995886" y="1422399"/>
            <a:ext cx="7257" cy="1081315"/>
          </a:xfrm>
          <a:prstGeom prst="bentConnector3">
            <a:avLst>
              <a:gd name="adj1" fmla="val 3250062"/>
            </a:avLst>
          </a:prstGeom>
          <a:ln>
            <a:tailEnd type="triangle"/>
          </a:ln>
        </p:spPr>
        <p:style>
          <a:lnRef idx="1">
            <a:schemeClr val="dk1"/>
          </a:lnRef>
          <a:fillRef idx="0">
            <a:schemeClr val="dk1"/>
          </a:fillRef>
          <a:effectRef idx="0">
            <a:schemeClr val="dk1"/>
          </a:effectRef>
          <a:fontRef idx="minor">
            <a:schemeClr val="tx1"/>
          </a:fontRef>
        </p:style>
      </p:cxnSp>
      <p:cxnSp>
        <p:nvCxnSpPr>
          <p:cNvPr id="33" name="Connector: Elbow 32">
            <a:extLst>
              <a:ext uri="{FF2B5EF4-FFF2-40B4-BE49-F238E27FC236}">
                <a16:creationId xmlns:a16="http://schemas.microsoft.com/office/drawing/2014/main" id="{C5607AD9-0EFA-437C-A1DE-B9D6CAFF382E}"/>
              </a:ext>
            </a:extLst>
          </p:cNvPr>
          <p:cNvCxnSpPr>
            <a:stCxn id="10" idx="1"/>
            <a:endCxn id="11" idx="1"/>
          </p:cNvCxnSpPr>
          <p:nvPr/>
        </p:nvCxnSpPr>
        <p:spPr>
          <a:xfrm rot="10800000" flipV="1">
            <a:off x="5486401" y="2503713"/>
            <a:ext cx="7257" cy="1110343"/>
          </a:xfrm>
          <a:prstGeom prst="bentConnector3">
            <a:avLst>
              <a:gd name="adj1" fmla="val 3250062"/>
            </a:avLst>
          </a:prstGeom>
          <a:ln>
            <a:tailEnd type="triangle"/>
          </a:ln>
        </p:spPr>
        <p:style>
          <a:lnRef idx="1">
            <a:schemeClr val="dk1"/>
          </a:lnRef>
          <a:fillRef idx="0">
            <a:schemeClr val="dk1"/>
          </a:fillRef>
          <a:effectRef idx="0">
            <a:schemeClr val="dk1"/>
          </a:effectRef>
          <a:fontRef idx="minor">
            <a:schemeClr val="tx1"/>
          </a:fontRef>
        </p:style>
      </p:cxnSp>
      <p:cxnSp>
        <p:nvCxnSpPr>
          <p:cNvPr id="35" name="Connector: Elbow 34">
            <a:extLst>
              <a:ext uri="{FF2B5EF4-FFF2-40B4-BE49-F238E27FC236}">
                <a16:creationId xmlns:a16="http://schemas.microsoft.com/office/drawing/2014/main" id="{2A693720-6FB4-4BBD-BAB7-E866305758B8}"/>
              </a:ext>
            </a:extLst>
          </p:cNvPr>
          <p:cNvCxnSpPr>
            <a:stCxn id="11" idx="3"/>
            <a:endCxn id="12" idx="3"/>
          </p:cNvCxnSpPr>
          <p:nvPr/>
        </p:nvCxnSpPr>
        <p:spPr>
          <a:xfrm>
            <a:off x="6995886" y="3614057"/>
            <a:ext cx="14514" cy="1143000"/>
          </a:xfrm>
          <a:prstGeom prst="bentConnector3">
            <a:avLst>
              <a:gd name="adj1" fmla="val 167503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4260B13C-468A-45C1-B509-13FA2DCA82D1}"/>
              </a:ext>
            </a:extLst>
          </p:cNvPr>
          <p:cNvCxnSpPr>
            <a:stCxn id="10" idx="3"/>
            <a:endCxn id="14" idx="1"/>
          </p:cNvCxnSpPr>
          <p:nvPr/>
        </p:nvCxnSpPr>
        <p:spPr>
          <a:xfrm>
            <a:off x="7003143" y="2503714"/>
            <a:ext cx="23368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3E27011D-FC7E-481B-882B-19053A8A54D9}"/>
              </a:ext>
            </a:extLst>
          </p:cNvPr>
          <p:cNvCxnSpPr>
            <a:stCxn id="14" idx="2"/>
          </p:cNvCxnSpPr>
          <p:nvPr/>
        </p:nvCxnSpPr>
        <p:spPr>
          <a:xfrm>
            <a:off x="10094686" y="3011714"/>
            <a:ext cx="7257" cy="58782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C0D1E791-7DCC-4505-B442-60C3C5042BCF}"/>
              </a:ext>
            </a:extLst>
          </p:cNvPr>
          <p:cNvCxnSpPr>
            <a:cxnSpLocks/>
            <a:stCxn id="15" idx="2"/>
          </p:cNvCxnSpPr>
          <p:nvPr/>
        </p:nvCxnSpPr>
        <p:spPr>
          <a:xfrm>
            <a:off x="10128251" y="4648200"/>
            <a:ext cx="2721" cy="13316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8" name="Rectangle 47">
            <a:extLst>
              <a:ext uri="{FF2B5EF4-FFF2-40B4-BE49-F238E27FC236}">
                <a16:creationId xmlns:a16="http://schemas.microsoft.com/office/drawing/2014/main" id="{13772A75-DC9F-49F0-A4FB-D16DCBF47A6B}"/>
              </a:ext>
            </a:extLst>
          </p:cNvPr>
          <p:cNvSpPr/>
          <p:nvPr/>
        </p:nvSpPr>
        <p:spPr>
          <a:xfrm>
            <a:off x="493484" y="5406571"/>
            <a:ext cx="2008415" cy="725714"/>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Food Delivered to the employee’s desk</a:t>
            </a:r>
          </a:p>
        </p:txBody>
      </p:sp>
      <p:cxnSp>
        <p:nvCxnSpPr>
          <p:cNvPr id="50" name="Connector: Elbow 49">
            <a:extLst>
              <a:ext uri="{FF2B5EF4-FFF2-40B4-BE49-F238E27FC236}">
                <a16:creationId xmlns:a16="http://schemas.microsoft.com/office/drawing/2014/main" id="{147C5D7F-7258-485F-A49A-EBF1A712E396}"/>
              </a:ext>
            </a:extLst>
          </p:cNvPr>
          <p:cNvCxnSpPr>
            <a:cxnSpLocks/>
            <a:stCxn id="12" idx="1"/>
            <a:endCxn id="48" idx="0"/>
          </p:cNvCxnSpPr>
          <p:nvPr/>
        </p:nvCxnSpPr>
        <p:spPr>
          <a:xfrm rot="10800000" flipV="1">
            <a:off x="1497692" y="4757057"/>
            <a:ext cx="3952422" cy="649514"/>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52" name="Connector: Elbow 51">
            <a:extLst>
              <a:ext uri="{FF2B5EF4-FFF2-40B4-BE49-F238E27FC236}">
                <a16:creationId xmlns:a16="http://schemas.microsoft.com/office/drawing/2014/main" id="{4ECBCE99-8E85-42AE-9ACB-2A39F6236449}"/>
              </a:ext>
            </a:extLst>
          </p:cNvPr>
          <p:cNvCxnSpPr>
            <a:cxnSpLocks/>
            <a:stCxn id="48" idx="2"/>
          </p:cNvCxnSpPr>
          <p:nvPr/>
        </p:nvCxnSpPr>
        <p:spPr>
          <a:xfrm rot="16200000" flipH="1">
            <a:off x="3205390" y="4424586"/>
            <a:ext cx="341084" cy="3756481"/>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54" name="Straight Arrow Connector 53">
            <a:extLst>
              <a:ext uri="{FF2B5EF4-FFF2-40B4-BE49-F238E27FC236}">
                <a16:creationId xmlns:a16="http://schemas.microsoft.com/office/drawing/2014/main" id="{AE42FDC5-FA59-45D6-A7AB-BA65E1C71F08}"/>
              </a:ext>
            </a:extLst>
          </p:cNvPr>
          <p:cNvCxnSpPr/>
          <p:nvPr/>
        </p:nvCxnSpPr>
        <p:spPr>
          <a:xfrm>
            <a:off x="7141029" y="6342743"/>
            <a:ext cx="207554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E54B41FE-FB71-4204-96E2-9DF21F5D8AC9}"/>
              </a:ext>
            </a:extLst>
          </p:cNvPr>
          <p:cNvCxnSpPr>
            <a:stCxn id="7" idx="2"/>
          </p:cNvCxnSpPr>
          <p:nvPr/>
        </p:nvCxnSpPr>
        <p:spPr>
          <a:xfrm>
            <a:off x="1480458" y="3280229"/>
            <a:ext cx="5442" cy="34689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6" name="TextBox 65">
            <a:extLst>
              <a:ext uri="{FF2B5EF4-FFF2-40B4-BE49-F238E27FC236}">
                <a16:creationId xmlns:a16="http://schemas.microsoft.com/office/drawing/2014/main" id="{9AF0F127-21DA-472C-8B33-88CEE6A45462}"/>
              </a:ext>
            </a:extLst>
          </p:cNvPr>
          <p:cNvSpPr txBox="1"/>
          <p:nvPr/>
        </p:nvSpPr>
        <p:spPr>
          <a:xfrm>
            <a:off x="1651363" y="3309983"/>
            <a:ext cx="609600" cy="369332"/>
          </a:xfrm>
          <a:prstGeom prst="rect">
            <a:avLst/>
          </a:prstGeom>
          <a:solidFill>
            <a:srgbClr val="FF0000"/>
          </a:solidFill>
        </p:spPr>
        <p:txBody>
          <a:bodyPr wrap="square" rtlCol="0">
            <a:spAutoFit/>
          </a:bodyPr>
          <a:lstStyle/>
          <a:p>
            <a:r>
              <a:rPr lang="en-US" dirty="0"/>
              <a:t>no</a:t>
            </a:r>
          </a:p>
        </p:txBody>
      </p:sp>
      <p:sp>
        <p:nvSpPr>
          <p:cNvPr id="67" name="TextBox 66">
            <a:extLst>
              <a:ext uri="{FF2B5EF4-FFF2-40B4-BE49-F238E27FC236}">
                <a16:creationId xmlns:a16="http://schemas.microsoft.com/office/drawing/2014/main" id="{3FDD2844-F8A4-4036-92F1-CF0A24B13B56}"/>
              </a:ext>
            </a:extLst>
          </p:cNvPr>
          <p:cNvSpPr txBox="1"/>
          <p:nvPr/>
        </p:nvSpPr>
        <p:spPr>
          <a:xfrm>
            <a:off x="2468880" y="2141220"/>
            <a:ext cx="784860" cy="381000"/>
          </a:xfrm>
          <a:prstGeom prst="rect">
            <a:avLst/>
          </a:prstGeom>
          <a:solidFill>
            <a:srgbClr val="00B050"/>
          </a:solidFill>
        </p:spPr>
        <p:txBody>
          <a:bodyPr wrap="square" rtlCol="0">
            <a:spAutoFit/>
          </a:bodyPr>
          <a:lstStyle/>
          <a:p>
            <a:r>
              <a:rPr lang="en-US" dirty="0"/>
              <a:t>YES</a:t>
            </a:r>
          </a:p>
        </p:txBody>
      </p:sp>
    </p:spTree>
    <p:extLst>
      <p:ext uri="{BB962C8B-B14F-4D97-AF65-F5344CB8AC3E}">
        <p14:creationId xmlns:p14="http://schemas.microsoft.com/office/powerpoint/2010/main" val="40450968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3173CD-11FF-425F-9352-FF90BB35BB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6577" cy="6858000"/>
          </a:xfrm>
          <a:prstGeom prst="rect">
            <a:avLst/>
          </a:prstGeom>
        </p:spPr>
      </p:pic>
      <p:sp>
        <p:nvSpPr>
          <p:cNvPr id="6" name="Rectangle 5">
            <a:extLst>
              <a:ext uri="{FF2B5EF4-FFF2-40B4-BE49-F238E27FC236}">
                <a16:creationId xmlns:a16="http://schemas.microsoft.com/office/drawing/2014/main" id="{1301CCF4-A31A-41A0-ADCB-2EBEA9E788D1}"/>
              </a:ext>
            </a:extLst>
          </p:cNvPr>
          <p:cNvSpPr/>
          <p:nvPr/>
        </p:nvSpPr>
        <p:spPr>
          <a:xfrm>
            <a:off x="10668000" y="-2800350"/>
            <a:ext cx="1087506" cy="6381750"/>
          </a:xfrm>
          <a:prstGeom prst="rect">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00D89E6F-667A-4754-B1B5-24C4F139DBE9}"/>
              </a:ext>
            </a:extLst>
          </p:cNvPr>
          <p:cNvSpPr/>
          <p:nvPr/>
        </p:nvSpPr>
        <p:spPr>
          <a:xfrm rot="5400000">
            <a:off x="4010947" y="0"/>
            <a:ext cx="778778" cy="2076450"/>
          </a:xfrm>
          <a:prstGeom prst="rect">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E0F8B5-D9A4-4380-9AFC-64A08B71B6A5}"/>
              </a:ext>
            </a:extLst>
          </p:cNvPr>
          <p:cNvSpPr/>
          <p:nvPr/>
        </p:nvSpPr>
        <p:spPr>
          <a:xfrm>
            <a:off x="385141" y="4022034"/>
            <a:ext cx="1125607" cy="6183850"/>
          </a:xfrm>
          <a:prstGeom prst="rect">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2731A3D-1579-40B3-BC07-7BB6C37A4960}"/>
              </a:ext>
            </a:extLst>
          </p:cNvPr>
          <p:cNvSpPr/>
          <p:nvPr/>
        </p:nvSpPr>
        <p:spPr>
          <a:xfrm>
            <a:off x="5204791" y="4800600"/>
            <a:ext cx="510209" cy="2057400"/>
          </a:xfrm>
          <a:prstGeom prst="rect">
            <a:avLst/>
          </a:prstGeom>
          <a:gradFill>
            <a:gsLst>
              <a:gs pos="72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56AD054-576B-41B0-AF33-B179E820788D}"/>
              </a:ext>
            </a:extLst>
          </p:cNvPr>
          <p:cNvSpPr/>
          <p:nvPr/>
        </p:nvSpPr>
        <p:spPr>
          <a:xfrm>
            <a:off x="7081683" y="0"/>
            <a:ext cx="803359" cy="2076450"/>
          </a:xfrm>
          <a:prstGeom prst="rect">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F3141D7-9891-4991-B3EC-3C817BB65BD3}"/>
              </a:ext>
            </a:extLst>
          </p:cNvPr>
          <p:cNvSpPr txBox="1"/>
          <p:nvPr/>
        </p:nvSpPr>
        <p:spPr>
          <a:xfrm>
            <a:off x="3034747" y="3051313"/>
            <a:ext cx="5499653" cy="1569660"/>
          </a:xfrm>
          <a:prstGeom prst="rect">
            <a:avLst/>
          </a:prstGeom>
          <a:noFill/>
        </p:spPr>
        <p:txBody>
          <a:bodyPr wrap="square" rtlCol="0">
            <a:spAutoFit/>
          </a:bodyPr>
          <a:lstStyle/>
          <a:p>
            <a:r>
              <a:rPr lang="en-US" sz="4800" b="1" dirty="0">
                <a:solidFill>
                  <a:schemeClr val="bg1"/>
                </a:solidFill>
                <a:latin typeface="Arial Rounded MT Bold" panose="020F0704030504030204" pitchFamily="34" charset="0"/>
              </a:rPr>
              <a:t>ER Diagram for the system </a:t>
            </a:r>
          </a:p>
        </p:txBody>
      </p:sp>
      <p:sp>
        <p:nvSpPr>
          <p:cNvPr id="11" name="Rectangle 10">
            <a:extLst>
              <a:ext uri="{FF2B5EF4-FFF2-40B4-BE49-F238E27FC236}">
                <a16:creationId xmlns:a16="http://schemas.microsoft.com/office/drawing/2014/main" id="{CC1D17CF-45A3-4747-B136-44029E66E0A0}"/>
              </a:ext>
            </a:extLst>
          </p:cNvPr>
          <p:cNvSpPr/>
          <p:nvPr/>
        </p:nvSpPr>
        <p:spPr>
          <a:xfrm>
            <a:off x="2260323" y="6476999"/>
            <a:ext cx="1435377" cy="2165555"/>
          </a:xfrm>
          <a:prstGeom prst="rect">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6F2C864-4282-4164-8089-8BFA9AE1BE1C}"/>
              </a:ext>
            </a:extLst>
          </p:cNvPr>
          <p:cNvSpPr/>
          <p:nvPr/>
        </p:nvSpPr>
        <p:spPr>
          <a:xfrm rot="16200000">
            <a:off x="6486672" y="4771104"/>
            <a:ext cx="510209" cy="2057400"/>
          </a:xfrm>
          <a:prstGeom prst="rect">
            <a:avLst/>
          </a:prstGeom>
          <a:gradFill>
            <a:gsLst>
              <a:gs pos="72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E36BAECC-7B58-4240-BBEB-6D2A717CFD13}"/>
              </a:ext>
            </a:extLst>
          </p:cNvPr>
          <p:cNvSpPr/>
          <p:nvPr/>
        </p:nvSpPr>
        <p:spPr>
          <a:xfrm>
            <a:off x="9086850" y="-3905250"/>
            <a:ext cx="1087506" cy="6381750"/>
          </a:xfrm>
          <a:prstGeom prst="rect">
            <a:avLst/>
          </a:prstGeom>
          <a:gradFill>
            <a:gsLst>
              <a:gs pos="68000">
                <a:srgbClr val="FF0000"/>
              </a:gs>
              <a:gs pos="62000">
                <a:srgbClr val="FF0000"/>
              </a:gs>
              <a:gs pos="0">
                <a:srgbClr val="FF0000"/>
              </a:gs>
              <a:gs pos="100000">
                <a:schemeClr val="bg2">
                  <a:lumMod val="90000"/>
                </a:schemeClr>
              </a:gs>
              <a:gs pos="87250">
                <a:srgbClr val="363636"/>
              </a:gs>
              <a:gs pos="85000">
                <a:schemeClr val="tx1">
                  <a:lumMod val="75000"/>
                  <a:lumOff val="25000"/>
                </a:schemeClr>
              </a:gs>
              <a:gs pos="100000">
                <a:srgbClr val="2C2C2C"/>
              </a:gs>
            </a:gsLst>
            <a:lin ang="162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74798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25E-6 -4.44444E-6 L -0.00117 0.39306 " pathEditMode="relative" rAng="0" ptsTypes="AA">
                                      <p:cBhvr>
                                        <p:cTn id="6" dur="2000" fill="hold"/>
                                        <p:tgtEl>
                                          <p:spTgt spid="6"/>
                                        </p:tgtEl>
                                        <p:attrNameLst>
                                          <p:attrName>ppt_x</p:attrName>
                                          <p:attrName>ppt_y</p:attrName>
                                        </p:attrNameLst>
                                      </p:cBhvr>
                                      <p:rCtr x="-65" y="19653"/>
                                    </p:animMotion>
                                  </p:childTnLst>
                                </p:cTn>
                              </p:par>
                              <p:par>
                                <p:cTn id="7" presetID="42" presetClass="path" presetSubtype="0" accel="50000" decel="50000" fill="hold" grpId="0" nodeType="withEffect">
                                  <p:stCondLst>
                                    <p:cond delay="0"/>
                                  </p:stCondLst>
                                  <p:childTnLst>
                                    <p:animMotion origin="layout" path="M 2.5E-6 1.11111E-6 L 2.5E-6 0.69583 " pathEditMode="relative" rAng="0" ptsTypes="AA">
                                      <p:cBhvr>
                                        <p:cTn id="8" dur="2000" fill="hold"/>
                                        <p:tgtEl>
                                          <p:spTgt spid="7"/>
                                        </p:tgtEl>
                                        <p:attrNameLst>
                                          <p:attrName>ppt_x</p:attrName>
                                          <p:attrName>ppt_y</p:attrName>
                                        </p:attrNameLst>
                                      </p:cBhvr>
                                      <p:rCtr x="0" y="34792"/>
                                    </p:animMotion>
                                  </p:childTnLst>
                                </p:cTn>
                              </p:par>
                              <p:par>
                                <p:cTn id="9" presetID="64" presetClass="path" presetSubtype="0" accel="50000" decel="50000" fill="hold" grpId="0" nodeType="withEffect">
                                  <p:stCondLst>
                                    <p:cond delay="0"/>
                                  </p:stCondLst>
                                  <p:childTnLst>
                                    <p:animMotion origin="layout" path="M -4.375E-6 1.48148E-6 L -0.00091 -0.43333 " pathEditMode="relative" rAng="0" ptsTypes="AA">
                                      <p:cBhvr>
                                        <p:cTn id="10" dur="2000" fill="hold"/>
                                        <p:tgtEl>
                                          <p:spTgt spid="8"/>
                                        </p:tgtEl>
                                        <p:attrNameLst>
                                          <p:attrName>ppt_x</p:attrName>
                                          <p:attrName>ppt_y</p:attrName>
                                        </p:attrNameLst>
                                      </p:cBhvr>
                                      <p:rCtr x="-52" y="-21667"/>
                                    </p:animMotion>
                                  </p:childTnLst>
                                </p:cTn>
                              </p:par>
                              <p:par>
                                <p:cTn id="11" presetID="42" presetClass="path" presetSubtype="0" accel="50000" decel="50000" fill="hold" grpId="0" nodeType="withEffect">
                                  <p:stCondLst>
                                    <p:cond delay="0"/>
                                  </p:stCondLst>
                                  <p:childTnLst>
                                    <p:animMotion origin="layout" path="M 3.54167E-6 1.11022E-16 L 3.54167E-6 -0.70417 " pathEditMode="relative" rAng="0" ptsTypes="AA">
                                      <p:cBhvr>
                                        <p:cTn id="12" dur="2000" fill="hold"/>
                                        <p:tgtEl>
                                          <p:spTgt spid="9"/>
                                        </p:tgtEl>
                                        <p:attrNameLst>
                                          <p:attrName>ppt_x</p:attrName>
                                          <p:attrName>ppt_y</p:attrName>
                                        </p:attrNameLst>
                                      </p:cBhvr>
                                      <p:rCtr x="0" y="-35208"/>
                                    </p:animMotion>
                                  </p:childTnLst>
                                </p:cTn>
                              </p:par>
                              <p:par>
                                <p:cTn id="13" presetID="42" presetClass="path" presetSubtype="0" accel="50000" decel="50000" fill="hold" grpId="0" nodeType="withEffect">
                                  <p:stCondLst>
                                    <p:cond delay="0"/>
                                  </p:stCondLst>
                                  <p:childTnLst>
                                    <p:animMotion origin="layout" path="M -2.08333E-6 1.11111E-6 L -2.08333E-6 0.69583 " pathEditMode="relative" rAng="0" ptsTypes="AA">
                                      <p:cBhvr>
                                        <p:cTn id="14" dur="2000" fill="hold"/>
                                        <p:tgtEl>
                                          <p:spTgt spid="10"/>
                                        </p:tgtEl>
                                        <p:attrNameLst>
                                          <p:attrName>ppt_x</p:attrName>
                                          <p:attrName>ppt_y</p:attrName>
                                        </p:attrNameLst>
                                      </p:cBhvr>
                                      <p:rCtr x="0" y="34792"/>
                                    </p:animMotion>
                                  </p:childTnLst>
                                </p:cTn>
                              </p:par>
                              <p:par>
                                <p:cTn id="15" presetID="64" presetClass="path" presetSubtype="0" accel="50000" decel="50000" fill="hold" grpId="0" nodeType="withEffect">
                                  <p:stCondLst>
                                    <p:cond delay="0"/>
                                  </p:stCondLst>
                                  <p:childTnLst>
                                    <p:animMotion origin="layout" path="M -8.33333E-7 -4.81481E-6 L -0.00234 -0.24421 " pathEditMode="relative" rAng="0" ptsTypes="AA">
                                      <p:cBhvr>
                                        <p:cTn id="16" dur="2000" fill="hold"/>
                                        <p:tgtEl>
                                          <p:spTgt spid="11"/>
                                        </p:tgtEl>
                                        <p:attrNameLst>
                                          <p:attrName>ppt_x</p:attrName>
                                          <p:attrName>ppt_y</p:attrName>
                                        </p:attrNameLst>
                                      </p:cBhvr>
                                      <p:rCtr x="-117" y="-12222"/>
                                    </p:animMotion>
                                  </p:childTnLst>
                                </p:cTn>
                              </p:par>
                              <p:par>
                                <p:cTn id="17" presetID="42" presetClass="path" presetSubtype="0" accel="50000" decel="50000" fill="hold" grpId="0" nodeType="withEffect">
                                  <p:stCondLst>
                                    <p:cond delay="0"/>
                                  </p:stCondLst>
                                  <p:childTnLst>
                                    <p:animMotion origin="layout" path="M -4.58333E-6 -1.85185E-6 L -4.58333E-6 -0.70416 " pathEditMode="relative" rAng="0" ptsTypes="AA">
                                      <p:cBhvr>
                                        <p:cTn id="18" dur="2000" fill="hold"/>
                                        <p:tgtEl>
                                          <p:spTgt spid="12"/>
                                        </p:tgtEl>
                                        <p:attrNameLst>
                                          <p:attrName>ppt_x</p:attrName>
                                          <p:attrName>ppt_y</p:attrName>
                                        </p:attrNameLst>
                                      </p:cBhvr>
                                      <p:rCtr x="0" y="-35208"/>
                                    </p:animMotion>
                                  </p:childTnLst>
                                </p:cTn>
                              </p:par>
                              <p:par>
                                <p:cTn id="19" presetID="42" presetClass="path" presetSubtype="0" accel="50000" decel="50000" fill="hold" grpId="0" nodeType="withEffect">
                                  <p:stCondLst>
                                    <p:cond delay="0"/>
                                  </p:stCondLst>
                                  <p:childTnLst>
                                    <p:animMotion origin="layout" path="M -3.75E-6 -3.33333E-6 L -0.00117 0.39306 " pathEditMode="relative" rAng="0" ptsTypes="AA">
                                      <p:cBhvr>
                                        <p:cTn id="20" dur="2000" fill="hold"/>
                                        <p:tgtEl>
                                          <p:spTgt spid="13"/>
                                        </p:tgtEl>
                                        <p:attrNameLst>
                                          <p:attrName>ppt_x</p:attrName>
                                          <p:attrName>ppt_y</p:attrName>
                                        </p:attrNameLst>
                                      </p:cBhvr>
                                      <p:rCtr x="-65" y="1965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033A650F-DBC5-451A-931E-9722027D44DE}"/>
              </a:ext>
            </a:extLst>
          </p:cNvPr>
          <p:cNvGraphicFramePr>
            <a:graphicFrameLocks noGrp="1"/>
          </p:cNvGraphicFramePr>
          <p:nvPr>
            <p:extLst>
              <p:ext uri="{D42A27DB-BD31-4B8C-83A1-F6EECF244321}">
                <p14:modId xmlns:p14="http://schemas.microsoft.com/office/powerpoint/2010/main" val="3634482305"/>
              </p:ext>
            </p:extLst>
          </p:nvPr>
        </p:nvGraphicFramePr>
        <p:xfrm>
          <a:off x="377372" y="284238"/>
          <a:ext cx="2728685" cy="1828800"/>
        </p:xfrm>
        <a:graphic>
          <a:graphicData uri="http://schemas.openxmlformats.org/drawingml/2006/table">
            <a:tbl>
              <a:tblPr firstRow="1" bandRow="1">
                <a:tableStyleId>{073A0DAA-6AF3-43AB-8588-CEC1D06C72B9}</a:tableStyleId>
              </a:tblPr>
              <a:tblGrid>
                <a:gridCol w="2728685">
                  <a:extLst>
                    <a:ext uri="{9D8B030D-6E8A-4147-A177-3AD203B41FA5}">
                      <a16:colId xmlns:a16="http://schemas.microsoft.com/office/drawing/2014/main" val="147627195"/>
                    </a:ext>
                  </a:extLst>
                </a:gridCol>
              </a:tblGrid>
              <a:tr h="361164">
                <a:tc>
                  <a:txBody>
                    <a:bodyPr/>
                    <a:lstStyle/>
                    <a:p>
                      <a:r>
                        <a:rPr lang="en-US" dirty="0">
                          <a:solidFill>
                            <a:schemeClr val="bg1"/>
                          </a:solidFill>
                        </a:rPr>
                        <a:t>EMPLOYEE</a:t>
                      </a:r>
                    </a:p>
                  </a:txBody>
                  <a:tcPr/>
                </a:tc>
                <a:extLst>
                  <a:ext uri="{0D108BD9-81ED-4DB2-BD59-A6C34878D82A}">
                    <a16:rowId xmlns:a16="http://schemas.microsoft.com/office/drawing/2014/main" val="3786105453"/>
                  </a:ext>
                </a:extLst>
              </a:tr>
              <a:tr h="361164">
                <a:tc>
                  <a:txBody>
                    <a:bodyPr/>
                    <a:lstStyle/>
                    <a:p>
                      <a:r>
                        <a:rPr lang="en-US" dirty="0" err="1"/>
                        <a:t>Employee_name</a:t>
                      </a:r>
                      <a:r>
                        <a:rPr lang="en-US" dirty="0"/>
                        <a:t> </a:t>
                      </a:r>
                    </a:p>
                  </a:txBody>
                  <a:tcPr/>
                </a:tc>
                <a:extLst>
                  <a:ext uri="{0D108BD9-81ED-4DB2-BD59-A6C34878D82A}">
                    <a16:rowId xmlns:a16="http://schemas.microsoft.com/office/drawing/2014/main" val="3259396829"/>
                  </a:ext>
                </a:extLst>
              </a:tr>
              <a:tr h="361164">
                <a:tc>
                  <a:txBody>
                    <a:bodyPr/>
                    <a:lstStyle/>
                    <a:p>
                      <a:r>
                        <a:rPr lang="en-US" dirty="0" err="1"/>
                        <a:t>Employee_id</a:t>
                      </a:r>
                      <a:r>
                        <a:rPr lang="en-US" dirty="0"/>
                        <a:t> </a:t>
                      </a:r>
                    </a:p>
                  </a:txBody>
                  <a:tcPr/>
                </a:tc>
                <a:extLst>
                  <a:ext uri="{0D108BD9-81ED-4DB2-BD59-A6C34878D82A}">
                    <a16:rowId xmlns:a16="http://schemas.microsoft.com/office/drawing/2014/main" val="973116618"/>
                  </a:ext>
                </a:extLst>
              </a:tr>
              <a:tr h="361164">
                <a:tc>
                  <a:txBody>
                    <a:bodyPr/>
                    <a:lstStyle/>
                    <a:p>
                      <a:r>
                        <a:rPr lang="en-US" dirty="0" err="1"/>
                        <a:t>Employee_designation</a:t>
                      </a:r>
                      <a:endParaRPr lang="en-US" dirty="0"/>
                    </a:p>
                  </a:txBody>
                  <a:tcPr/>
                </a:tc>
                <a:extLst>
                  <a:ext uri="{0D108BD9-81ED-4DB2-BD59-A6C34878D82A}">
                    <a16:rowId xmlns:a16="http://schemas.microsoft.com/office/drawing/2014/main" val="2252915106"/>
                  </a:ext>
                </a:extLst>
              </a:tr>
              <a:tr h="361164">
                <a:tc>
                  <a:txBody>
                    <a:bodyPr/>
                    <a:lstStyle/>
                    <a:p>
                      <a:r>
                        <a:rPr lang="en-US" dirty="0" err="1"/>
                        <a:t>Employee_workstation</a:t>
                      </a:r>
                      <a:endParaRPr lang="en-US" dirty="0"/>
                    </a:p>
                  </a:txBody>
                  <a:tcPr/>
                </a:tc>
                <a:extLst>
                  <a:ext uri="{0D108BD9-81ED-4DB2-BD59-A6C34878D82A}">
                    <a16:rowId xmlns:a16="http://schemas.microsoft.com/office/drawing/2014/main" val="3312863866"/>
                  </a:ext>
                </a:extLst>
              </a:tr>
            </a:tbl>
          </a:graphicData>
        </a:graphic>
      </p:graphicFrame>
      <p:graphicFrame>
        <p:nvGraphicFramePr>
          <p:cNvPr id="5" name="Table 5">
            <a:extLst>
              <a:ext uri="{FF2B5EF4-FFF2-40B4-BE49-F238E27FC236}">
                <a16:creationId xmlns:a16="http://schemas.microsoft.com/office/drawing/2014/main" id="{3AE83A34-D9A1-4011-BB8B-5057F85D3180}"/>
              </a:ext>
            </a:extLst>
          </p:cNvPr>
          <p:cNvGraphicFramePr>
            <a:graphicFrameLocks noGrp="1"/>
          </p:cNvGraphicFramePr>
          <p:nvPr>
            <p:extLst>
              <p:ext uri="{D42A27DB-BD31-4B8C-83A1-F6EECF244321}">
                <p14:modId xmlns:p14="http://schemas.microsoft.com/office/powerpoint/2010/main" val="3525336646"/>
              </p:ext>
            </p:extLst>
          </p:nvPr>
        </p:nvGraphicFramePr>
        <p:xfrm>
          <a:off x="9071429" y="255208"/>
          <a:ext cx="2583543" cy="1867710"/>
        </p:xfrm>
        <a:graphic>
          <a:graphicData uri="http://schemas.openxmlformats.org/drawingml/2006/table">
            <a:tbl>
              <a:tblPr firstRow="1" bandRow="1">
                <a:tableStyleId>{073A0DAA-6AF3-43AB-8588-CEC1D06C72B9}</a:tableStyleId>
              </a:tblPr>
              <a:tblGrid>
                <a:gridCol w="2583543">
                  <a:extLst>
                    <a:ext uri="{9D8B030D-6E8A-4147-A177-3AD203B41FA5}">
                      <a16:colId xmlns:a16="http://schemas.microsoft.com/office/drawing/2014/main" val="1280035097"/>
                    </a:ext>
                  </a:extLst>
                </a:gridCol>
              </a:tblGrid>
              <a:tr h="373542">
                <a:tc>
                  <a:txBody>
                    <a:bodyPr/>
                    <a:lstStyle/>
                    <a:p>
                      <a:r>
                        <a:rPr lang="en-US" dirty="0"/>
                        <a:t>Payroll Management</a:t>
                      </a:r>
                    </a:p>
                  </a:txBody>
                  <a:tcPr/>
                </a:tc>
                <a:extLst>
                  <a:ext uri="{0D108BD9-81ED-4DB2-BD59-A6C34878D82A}">
                    <a16:rowId xmlns:a16="http://schemas.microsoft.com/office/drawing/2014/main" val="100430332"/>
                  </a:ext>
                </a:extLst>
              </a:tr>
              <a:tr h="373542">
                <a:tc>
                  <a:txBody>
                    <a:bodyPr/>
                    <a:lstStyle/>
                    <a:p>
                      <a:r>
                        <a:rPr lang="en-US" dirty="0" err="1"/>
                        <a:t>Employee_id</a:t>
                      </a:r>
                      <a:endParaRPr lang="en-US" dirty="0"/>
                    </a:p>
                  </a:txBody>
                  <a:tcPr/>
                </a:tc>
                <a:extLst>
                  <a:ext uri="{0D108BD9-81ED-4DB2-BD59-A6C34878D82A}">
                    <a16:rowId xmlns:a16="http://schemas.microsoft.com/office/drawing/2014/main" val="3239739576"/>
                  </a:ext>
                </a:extLst>
              </a:tr>
              <a:tr h="373542">
                <a:tc>
                  <a:txBody>
                    <a:bodyPr/>
                    <a:lstStyle/>
                    <a:p>
                      <a:r>
                        <a:rPr lang="en-US" dirty="0" err="1"/>
                        <a:t>Employee_salary</a:t>
                      </a:r>
                      <a:endParaRPr lang="en-US" dirty="0"/>
                    </a:p>
                  </a:txBody>
                  <a:tcPr/>
                </a:tc>
                <a:extLst>
                  <a:ext uri="{0D108BD9-81ED-4DB2-BD59-A6C34878D82A}">
                    <a16:rowId xmlns:a16="http://schemas.microsoft.com/office/drawing/2014/main" val="711870784"/>
                  </a:ext>
                </a:extLst>
              </a:tr>
              <a:tr h="373542">
                <a:tc>
                  <a:txBody>
                    <a:bodyPr/>
                    <a:lstStyle/>
                    <a:p>
                      <a:r>
                        <a:rPr lang="en-US" dirty="0"/>
                        <a:t>employee-_</a:t>
                      </a:r>
                      <a:r>
                        <a:rPr lang="en-US" dirty="0" err="1"/>
                        <a:t>montly</a:t>
                      </a:r>
                      <a:r>
                        <a:rPr lang="en-US" dirty="0"/>
                        <a:t> bill</a:t>
                      </a:r>
                    </a:p>
                  </a:txBody>
                  <a:tcPr/>
                </a:tc>
                <a:extLst>
                  <a:ext uri="{0D108BD9-81ED-4DB2-BD59-A6C34878D82A}">
                    <a16:rowId xmlns:a16="http://schemas.microsoft.com/office/drawing/2014/main" val="3077357992"/>
                  </a:ext>
                </a:extLst>
              </a:tr>
              <a:tr h="373542">
                <a:tc>
                  <a:txBody>
                    <a:bodyPr/>
                    <a:lstStyle/>
                    <a:p>
                      <a:r>
                        <a:rPr lang="en-US" dirty="0" err="1"/>
                        <a:t>Employee_deduction</a:t>
                      </a:r>
                      <a:endParaRPr lang="en-US" dirty="0"/>
                    </a:p>
                  </a:txBody>
                  <a:tcPr/>
                </a:tc>
                <a:extLst>
                  <a:ext uri="{0D108BD9-81ED-4DB2-BD59-A6C34878D82A}">
                    <a16:rowId xmlns:a16="http://schemas.microsoft.com/office/drawing/2014/main" val="119959164"/>
                  </a:ext>
                </a:extLst>
              </a:tr>
            </a:tbl>
          </a:graphicData>
        </a:graphic>
      </p:graphicFrame>
      <p:graphicFrame>
        <p:nvGraphicFramePr>
          <p:cNvPr id="6" name="Table 6">
            <a:extLst>
              <a:ext uri="{FF2B5EF4-FFF2-40B4-BE49-F238E27FC236}">
                <a16:creationId xmlns:a16="http://schemas.microsoft.com/office/drawing/2014/main" id="{AE8B4652-9CA3-43F4-A812-04C2BF16921E}"/>
              </a:ext>
            </a:extLst>
          </p:cNvPr>
          <p:cNvGraphicFramePr>
            <a:graphicFrameLocks noGrp="1"/>
          </p:cNvGraphicFramePr>
          <p:nvPr>
            <p:extLst>
              <p:ext uri="{D42A27DB-BD31-4B8C-83A1-F6EECF244321}">
                <p14:modId xmlns:p14="http://schemas.microsoft.com/office/powerpoint/2010/main" val="4281098784"/>
              </p:ext>
            </p:extLst>
          </p:nvPr>
        </p:nvGraphicFramePr>
        <p:xfrm>
          <a:off x="464457" y="2728687"/>
          <a:ext cx="2046515" cy="2194560"/>
        </p:xfrm>
        <a:graphic>
          <a:graphicData uri="http://schemas.openxmlformats.org/drawingml/2006/table">
            <a:tbl>
              <a:tblPr firstRow="1" bandRow="1">
                <a:tableStyleId>{073A0DAA-6AF3-43AB-8588-CEC1D06C72B9}</a:tableStyleId>
              </a:tblPr>
              <a:tblGrid>
                <a:gridCol w="2046515">
                  <a:extLst>
                    <a:ext uri="{9D8B030D-6E8A-4147-A177-3AD203B41FA5}">
                      <a16:colId xmlns:a16="http://schemas.microsoft.com/office/drawing/2014/main" val="62197674"/>
                    </a:ext>
                  </a:extLst>
                </a:gridCol>
              </a:tblGrid>
              <a:tr h="275771">
                <a:tc>
                  <a:txBody>
                    <a:bodyPr/>
                    <a:lstStyle/>
                    <a:p>
                      <a:r>
                        <a:rPr lang="en-US" dirty="0"/>
                        <a:t>FEEDBACK</a:t>
                      </a:r>
                    </a:p>
                  </a:txBody>
                  <a:tcPr/>
                </a:tc>
                <a:extLst>
                  <a:ext uri="{0D108BD9-81ED-4DB2-BD59-A6C34878D82A}">
                    <a16:rowId xmlns:a16="http://schemas.microsoft.com/office/drawing/2014/main" val="2626487787"/>
                  </a:ext>
                </a:extLst>
              </a:tr>
              <a:tr h="275771">
                <a:tc>
                  <a:txBody>
                    <a:bodyPr/>
                    <a:lstStyle/>
                    <a:p>
                      <a:r>
                        <a:rPr lang="en-US" dirty="0" err="1"/>
                        <a:t>Employee_id</a:t>
                      </a:r>
                      <a:endParaRPr lang="en-US" dirty="0"/>
                    </a:p>
                  </a:txBody>
                  <a:tcPr/>
                </a:tc>
                <a:extLst>
                  <a:ext uri="{0D108BD9-81ED-4DB2-BD59-A6C34878D82A}">
                    <a16:rowId xmlns:a16="http://schemas.microsoft.com/office/drawing/2014/main" val="2803111637"/>
                  </a:ext>
                </a:extLst>
              </a:tr>
              <a:tr h="275771">
                <a:tc>
                  <a:txBody>
                    <a:bodyPr/>
                    <a:lstStyle/>
                    <a:p>
                      <a:r>
                        <a:rPr lang="en-US" dirty="0" err="1"/>
                        <a:t>Feedback_date</a:t>
                      </a:r>
                      <a:endParaRPr lang="en-US" dirty="0"/>
                    </a:p>
                  </a:txBody>
                  <a:tcPr/>
                </a:tc>
                <a:extLst>
                  <a:ext uri="{0D108BD9-81ED-4DB2-BD59-A6C34878D82A}">
                    <a16:rowId xmlns:a16="http://schemas.microsoft.com/office/drawing/2014/main" val="2552501563"/>
                  </a:ext>
                </a:extLst>
              </a:tr>
              <a:tr h="275771">
                <a:tc>
                  <a:txBody>
                    <a:bodyPr/>
                    <a:lstStyle/>
                    <a:p>
                      <a:r>
                        <a:rPr lang="en-US" dirty="0" err="1"/>
                        <a:t>Feddback_ID</a:t>
                      </a:r>
                      <a:endParaRPr lang="en-US" dirty="0"/>
                    </a:p>
                  </a:txBody>
                  <a:tcPr/>
                </a:tc>
                <a:extLst>
                  <a:ext uri="{0D108BD9-81ED-4DB2-BD59-A6C34878D82A}">
                    <a16:rowId xmlns:a16="http://schemas.microsoft.com/office/drawing/2014/main" val="4053609403"/>
                  </a:ext>
                </a:extLst>
              </a:tr>
              <a:tr h="275771">
                <a:tc>
                  <a:txBody>
                    <a:bodyPr/>
                    <a:lstStyle/>
                    <a:p>
                      <a:r>
                        <a:rPr lang="en-US" dirty="0" err="1"/>
                        <a:t>Feedback_details</a:t>
                      </a:r>
                      <a:endParaRPr lang="en-US" dirty="0"/>
                    </a:p>
                  </a:txBody>
                  <a:tcPr/>
                </a:tc>
                <a:extLst>
                  <a:ext uri="{0D108BD9-81ED-4DB2-BD59-A6C34878D82A}">
                    <a16:rowId xmlns:a16="http://schemas.microsoft.com/office/drawing/2014/main" val="160562769"/>
                  </a:ext>
                </a:extLst>
              </a:tr>
              <a:tr h="275771">
                <a:tc>
                  <a:txBody>
                    <a:bodyPr/>
                    <a:lstStyle/>
                    <a:p>
                      <a:r>
                        <a:rPr lang="en-US" dirty="0" err="1"/>
                        <a:t>FeedBack_submit</a:t>
                      </a:r>
                      <a:endParaRPr lang="en-US" dirty="0"/>
                    </a:p>
                  </a:txBody>
                  <a:tcPr/>
                </a:tc>
                <a:extLst>
                  <a:ext uri="{0D108BD9-81ED-4DB2-BD59-A6C34878D82A}">
                    <a16:rowId xmlns:a16="http://schemas.microsoft.com/office/drawing/2014/main" val="923923054"/>
                  </a:ext>
                </a:extLst>
              </a:tr>
            </a:tbl>
          </a:graphicData>
        </a:graphic>
      </p:graphicFrame>
      <p:graphicFrame>
        <p:nvGraphicFramePr>
          <p:cNvPr id="7" name="Table 7">
            <a:extLst>
              <a:ext uri="{FF2B5EF4-FFF2-40B4-BE49-F238E27FC236}">
                <a16:creationId xmlns:a16="http://schemas.microsoft.com/office/drawing/2014/main" id="{C2287A84-0311-45E8-996B-C6077081E9DB}"/>
              </a:ext>
            </a:extLst>
          </p:cNvPr>
          <p:cNvGraphicFramePr>
            <a:graphicFrameLocks noGrp="1"/>
          </p:cNvGraphicFramePr>
          <p:nvPr>
            <p:extLst>
              <p:ext uri="{D42A27DB-BD31-4B8C-83A1-F6EECF244321}">
                <p14:modId xmlns:p14="http://schemas.microsoft.com/office/powerpoint/2010/main" val="2874572291"/>
              </p:ext>
            </p:extLst>
          </p:nvPr>
        </p:nvGraphicFramePr>
        <p:xfrm>
          <a:off x="449943" y="5241834"/>
          <a:ext cx="2670628" cy="1478280"/>
        </p:xfrm>
        <a:graphic>
          <a:graphicData uri="http://schemas.openxmlformats.org/drawingml/2006/table">
            <a:tbl>
              <a:tblPr firstRow="1" bandRow="1">
                <a:tableStyleId>{073A0DAA-6AF3-43AB-8588-CEC1D06C72B9}</a:tableStyleId>
              </a:tblPr>
              <a:tblGrid>
                <a:gridCol w="2670628">
                  <a:extLst>
                    <a:ext uri="{9D8B030D-6E8A-4147-A177-3AD203B41FA5}">
                      <a16:colId xmlns:a16="http://schemas.microsoft.com/office/drawing/2014/main" val="1031770751"/>
                    </a:ext>
                  </a:extLst>
                </a:gridCol>
              </a:tblGrid>
              <a:tr h="0">
                <a:tc>
                  <a:txBody>
                    <a:bodyPr/>
                    <a:lstStyle/>
                    <a:p>
                      <a:r>
                        <a:rPr lang="en-US" dirty="0" err="1"/>
                        <a:t>Upto</a:t>
                      </a:r>
                      <a:r>
                        <a:rPr lang="en-US" dirty="0"/>
                        <a:t> Date Menu Master</a:t>
                      </a:r>
                    </a:p>
                  </a:txBody>
                  <a:tcPr/>
                </a:tc>
                <a:extLst>
                  <a:ext uri="{0D108BD9-81ED-4DB2-BD59-A6C34878D82A}">
                    <a16:rowId xmlns:a16="http://schemas.microsoft.com/office/drawing/2014/main" val="1189097663"/>
                  </a:ext>
                </a:extLst>
              </a:tr>
              <a:tr h="370840">
                <a:tc>
                  <a:txBody>
                    <a:bodyPr/>
                    <a:lstStyle/>
                    <a:p>
                      <a:r>
                        <a:rPr lang="en-US" dirty="0" err="1"/>
                        <a:t>Item_Name</a:t>
                      </a:r>
                      <a:endParaRPr lang="en-US" dirty="0"/>
                    </a:p>
                  </a:txBody>
                  <a:tcPr/>
                </a:tc>
                <a:extLst>
                  <a:ext uri="{0D108BD9-81ED-4DB2-BD59-A6C34878D82A}">
                    <a16:rowId xmlns:a16="http://schemas.microsoft.com/office/drawing/2014/main" val="2967526870"/>
                  </a:ext>
                </a:extLst>
              </a:tr>
              <a:tr h="370840">
                <a:tc>
                  <a:txBody>
                    <a:bodyPr/>
                    <a:lstStyle/>
                    <a:p>
                      <a:r>
                        <a:rPr lang="en-US" dirty="0" err="1"/>
                        <a:t>Item_Code</a:t>
                      </a:r>
                      <a:endParaRPr lang="en-US" dirty="0"/>
                    </a:p>
                  </a:txBody>
                  <a:tcPr/>
                </a:tc>
                <a:extLst>
                  <a:ext uri="{0D108BD9-81ED-4DB2-BD59-A6C34878D82A}">
                    <a16:rowId xmlns:a16="http://schemas.microsoft.com/office/drawing/2014/main" val="3994955722"/>
                  </a:ext>
                </a:extLst>
              </a:tr>
              <a:tr h="370840">
                <a:tc>
                  <a:txBody>
                    <a:bodyPr/>
                    <a:lstStyle/>
                    <a:p>
                      <a:r>
                        <a:rPr lang="en-US" dirty="0" err="1"/>
                        <a:t>Item_Price</a:t>
                      </a:r>
                      <a:endParaRPr lang="en-US" dirty="0"/>
                    </a:p>
                  </a:txBody>
                  <a:tcPr/>
                </a:tc>
                <a:extLst>
                  <a:ext uri="{0D108BD9-81ED-4DB2-BD59-A6C34878D82A}">
                    <a16:rowId xmlns:a16="http://schemas.microsoft.com/office/drawing/2014/main" val="28819617"/>
                  </a:ext>
                </a:extLst>
              </a:tr>
            </a:tbl>
          </a:graphicData>
        </a:graphic>
      </p:graphicFrame>
      <p:graphicFrame>
        <p:nvGraphicFramePr>
          <p:cNvPr id="8" name="Table 8">
            <a:extLst>
              <a:ext uri="{FF2B5EF4-FFF2-40B4-BE49-F238E27FC236}">
                <a16:creationId xmlns:a16="http://schemas.microsoft.com/office/drawing/2014/main" id="{5AB2499F-F15C-4EF2-BFE2-7F4221089C6E}"/>
              </a:ext>
            </a:extLst>
          </p:cNvPr>
          <p:cNvGraphicFramePr>
            <a:graphicFrameLocks noGrp="1"/>
          </p:cNvGraphicFramePr>
          <p:nvPr>
            <p:extLst>
              <p:ext uri="{D42A27DB-BD31-4B8C-83A1-F6EECF244321}">
                <p14:modId xmlns:p14="http://schemas.microsoft.com/office/powerpoint/2010/main" val="2942919624"/>
              </p:ext>
            </p:extLst>
          </p:nvPr>
        </p:nvGraphicFramePr>
        <p:xfrm>
          <a:off x="4989286" y="1787072"/>
          <a:ext cx="2351314" cy="2961640"/>
        </p:xfrm>
        <a:graphic>
          <a:graphicData uri="http://schemas.openxmlformats.org/drawingml/2006/table">
            <a:tbl>
              <a:tblPr firstRow="1" bandRow="1">
                <a:tableStyleId>{073A0DAA-6AF3-43AB-8588-CEC1D06C72B9}</a:tableStyleId>
              </a:tblPr>
              <a:tblGrid>
                <a:gridCol w="2351314">
                  <a:extLst>
                    <a:ext uri="{9D8B030D-6E8A-4147-A177-3AD203B41FA5}">
                      <a16:colId xmlns:a16="http://schemas.microsoft.com/office/drawing/2014/main" val="4078552508"/>
                    </a:ext>
                  </a:extLst>
                </a:gridCol>
              </a:tblGrid>
              <a:tr h="335763">
                <a:tc>
                  <a:txBody>
                    <a:bodyPr/>
                    <a:lstStyle/>
                    <a:p>
                      <a:r>
                        <a:rPr lang="en-US" dirty="0"/>
                        <a:t>Meal order</a:t>
                      </a:r>
                    </a:p>
                  </a:txBody>
                  <a:tcPr/>
                </a:tc>
                <a:extLst>
                  <a:ext uri="{0D108BD9-81ED-4DB2-BD59-A6C34878D82A}">
                    <a16:rowId xmlns:a16="http://schemas.microsoft.com/office/drawing/2014/main" val="1522433588"/>
                  </a:ext>
                </a:extLst>
              </a:tr>
              <a:tr h="370840">
                <a:tc>
                  <a:txBody>
                    <a:bodyPr/>
                    <a:lstStyle/>
                    <a:p>
                      <a:r>
                        <a:rPr lang="en-US" dirty="0" err="1"/>
                        <a:t>Order_id</a:t>
                      </a:r>
                      <a:endParaRPr lang="en-US" dirty="0"/>
                    </a:p>
                  </a:txBody>
                  <a:tcPr/>
                </a:tc>
                <a:extLst>
                  <a:ext uri="{0D108BD9-81ED-4DB2-BD59-A6C34878D82A}">
                    <a16:rowId xmlns:a16="http://schemas.microsoft.com/office/drawing/2014/main" val="3239482001"/>
                  </a:ext>
                </a:extLst>
              </a:tr>
              <a:tr h="370840">
                <a:tc>
                  <a:txBody>
                    <a:bodyPr/>
                    <a:lstStyle/>
                    <a:p>
                      <a:r>
                        <a:rPr lang="en-US" dirty="0" err="1"/>
                        <a:t>Order_date</a:t>
                      </a:r>
                      <a:endParaRPr lang="en-US" dirty="0"/>
                    </a:p>
                  </a:txBody>
                  <a:tcPr/>
                </a:tc>
                <a:extLst>
                  <a:ext uri="{0D108BD9-81ED-4DB2-BD59-A6C34878D82A}">
                    <a16:rowId xmlns:a16="http://schemas.microsoft.com/office/drawing/2014/main" val="2923863788"/>
                  </a:ext>
                </a:extLst>
              </a:tr>
              <a:tr h="370840">
                <a:tc>
                  <a:txBody>
                    <a:bodyPr/>
                    <a:lstStyle/>
                    <a:p>
                      <a:r>
                        <a:rPr lang="en-US" dirty="0" err="1"/>
                        <a:t>Order_status</a:t>
                      </a:r>
                      <a:endParaRPr lang="en-US" dirty="0"/>
                    </a:p>
                  </a:txBody>
                  <a:tcPr/>
                </a:tc>
                <a:extLst>
                  <a:ext uri="{0D108BD9-81ED-4DB2-BD59-A6C34878D82A}">
                    <a16:rowId xmlns:a16="http://schemas.microsoft.com/office/drawing/2014/main" val="3812946498"/>
                  </a:ext>
                </a:extLst>
              </a:tr>
              <a:tr h="370840">
                <a:tc>
                  <a:txBody>
                    <a:bodyPr/>
                    <a:lstStyle/>
                    <a:p>
                      <a:r>
                        <a:rPr lang="en-US" dirty="0" err="1"/>
                        <a:t>Item_name</a:t>
                      </a:r>
                      <a:endParaRPr lang="en-US" dirty="0"/>
                    </a:p>
                  </a:txBody>
                  <a:tcPr/>
                </a:tc>
                <a:extLst>
                  <a:ext uri="{0D108BD9-81ED-4DB2-BD59-A6C34878D82A}">
                    <a16:rowId xmlns:a16="http://schemas.microsoft.com/office/drawing/2014/main" val="3558025396"/>
                  </a:ext>
                </a:extLst>
              </a:tr>
              <a:tr h="370840">
                <a:tc>
                  <a:txBody>
                    <a:bodyPr/>
                    <a:lstStyle/>
                    <a:p>
                      <a:r>
                        <a:rPr lang="en-US" dirty="0" err="1"/>
                        <a:t>Item_code</a:t>
                      </a:r>
                      <a:endParaRPr lang="en-US" dirty="0"/>
                    </a:p>
                  </a:txBody>
                  <a:tcPr/>
                </a:tc>
                <a:extLst>
                  <a:ext uri="{0D108BD9-81ED-4DB2-BD59-A6C34878D82A}">
                    <a16:rowId xmlns:a16="http://schemas.microsoft.com/office/drawing/2014/main" val="2624860128"/>
                  </a:ext>
                </a:extLst>
              </a:tr>
              <a:tr h="370840">
                <a:tc>
                  <a:txBody>
                    <a:bodyPr/>
                    <a:lstStyle/>
                    <a:p>
                      <a:r>
                        <a:rPr lang="en-US" dirty="0" err="1"/>
                        <a:t>Item_price</a:t>
                      </a:r>
                      <a:endParaRPr lang="en-US" dirty="0"/>
                    </a:p>
                  </a:txBody>
                  <a:tcPr/>
                </a:tc>
                <a:extLst>
                  <a:ext uri="{0D108BD9-81ED-4DB2-BD59-A6C34878D82A}">
                    <a16:rowId xmlns:a16="http://schemas.microsoft.com/office/drawing/2014/main" val="1713856590"/>
                  </a:ext>
                </a:extLst>
              </a:tr>
              <a:tr h="370840">
                <a:tc>
                  <a:txBody>
                    <a:bodyPr/>
                    <a:lstStyle/>
                    <a:p>
                      <a:r>
                        <a:rPr lang="en-US" dirty="0" err="1"/>
                        <a:t>Order_total</a:t>
                      </a:r>
                      <a:endParaRPr lang="en-US" dirty="0"/>
                    </a:p>
                  </a:txBody>
                  <a:tcPr/>
                </a:tc>
                <a:extLst>
                  <a:ext uri="{0D108BD9-81ED-4DB2-BD59-A6C34878D82A}">
                    <a16:rowId xmlns:a16="http://schemas.microsoft.com/office/drawing/2014/main" val="118167811"/>
                  </a:ext>
                </a:extLst>
              </a:tr>
            </a:tbl>
          </a:graphicData>
        </a:graphic>
      </p:graphicFrame>
      <p:graphicFrame>
        <p:nvGraphicFramePr>
          <p:cNvPr id="9" name="Table 9">
            <a:extLst>
              <a:ext uri="{FF2B5EF4-FFF2-40B4-BE49-F238E27FC236}">
                <a16:creationId xmlns:a16="http://schemas.microsoft.com/office/drawing/2014/main" id="{48E8F7F5-C015-4CF8-9AB0-FAB697924BE5}"/>
              </a:ext>
            </a:extLst>
          </p:cNvPr>
          <p:cNvGraphicFramePr>
            <a:graphicFrameLocks noGrp="1"/>
          </p:cNvGraphicFramePr>
          <p:nvPr>
            <p:extLst>
              <p:ext uri="{D42A27DB-BD31-4B8C-83A1-F6EECF244321}">
                <p14:modId xmlns:p14="http://schemas.microsoft.com/office/powerpoint/2010/main" val="1259069371"/>
              </p:ext>
            </p:extLst>
          </p:nvPr>
        </p:nvGraphicFramePr>
        <p:xfrm>
          <a:off x="9260115" y="3593495"/>
          <a:ext cx="2351314" cy="2225040"/>
        </p:xfrm>
        <a:graphic>
          <a:graphicData uri="http://schemas.openxmlformats.org/drawingml/2006/table">
            <a:tbl>
              <a:tblPr firstRow="1" bandRow="1">
                <a:tableStyleId>{073A0DAA-6AF3-43AB-8588-CEC1D06C72B9}</a:tableStyleId>
              </a:tblPr>
              <a:tblGrid>
                <a:gridCol w="2351314">
                  <a:extLst>
                    <a:ext uri="{9D8B030D-6E8A-4147-A177-3AD203B41FA5}">
                      <a16:colId xmlns:a16="http://schemas.microsoft.com/office/drawing/2014/main" val="3823692241"/>
                    </a:ext>
                  </a:extLst>
                </a:gridCol>
              </a:tblGrid>
              <a:tr h="370840">
                <a:tc>
                  <a:txBody>
                    <a:bodyPr/>
                    <a:lstStyle/>
                    <a:p>
                      <a:r>
                        <a:rPr lang="en-US" dirty="0"/>
                        <a:t>Monthly order</a:t>
                      </a:r>
                    </a:p>
                  </a:txBody>
                  <a:tcPr/>
                </a:tc>
                <a:extLst>
                  <a:ext uri="{0D108BD9-81ED-4DB2-BD59-A6C34878D82A}">
                    <a16:rowId xmlns:a16="http://schemas.microsoft.com/office/drawing/2014/main" val="1560889064"/>
                  </a:ext>
                </a:extLst>
              </a:tr>
              <a:tr h="370840">
                <a:tc>
                  <a:txBody>
                    <a:bodyPr/>
                    <a:lstStyle/>
                    <a:p>
                      <a:r>
                        <a:rPr lang="en-US" dirty="0" err="1"/>
                        <a:t>Employee_id</a:t>
                      </a:r>
                      <a:endParaRPr lang="en-US" dirty="0"/>
                    </a:p>
                  </a:txBody>
                  <a:tcPr/>
                </a:tc>
                <a:extLst>
                  <a:ext uri="{0D108BD9-81ED-4DB2-BD59-A6C34878D82A}">
                    <a16:rowId xmlns:a16="http://schemas.microsoft.com/office/drawing/2014/main" val="1335701561"/>
                  </a:ext>
                </a:extLst>
              </a:tr>
              <a:tr h="370840">
                <a:tc>
                  <a:txBody>
                    <a:bodyPr/>
                    <a:lstStyle/>
                    <a:p>
                      <a:r>
                        <a:rPr lang="en-US" dirty="0" err="1"/>
                        <a:t>Invoice_id</a:t>
                      </a:r>
                      <a:endParaRPr lang="en-US" dirty="0"/>
                    </a:p>
                  </a:txBody>
                  <a:tcPr/>
                </a:tc>
                <a:extLst>
                  <a:ext uri="{0D108BD9-81ED-4DB2-BD59-A6C34878D82A}">
                    <a16:rowId xmlns:a16="http://schemas.microsoft.com/office/drawing/2014/main" val="409873298"/>
                  </a:ext>
                </a:extLst>
              </a:tr>
              <a:tr h="370840">
                <a:tc>
                  <a:txBody>
                    <a:bodyPr/>
                    <a:lstStyle/>
                    <a:p>
                      <a:r>
                        <a:rPr lang="en-US" dirty="0" err="1"/>
                        <a:t>Invoice_dates</a:t>
                      </a:r>
                      <a:endParaRPr lang="en-US" dirty="0"/>
                    </a:p>
                  </a:txBody>
                  <a:tcPr/>
                </a:tc>
                <a:extLst>
                  <a:ext uri="{0D108BD9-81ED-4DB2-BD59-A6C34878D82A}">
                    <a16:rowId xmlns:a16="http://schemas.microsoft.com/office/drawing/2014/main" val="2822609152"/>
                  </a:ext>
                </a:extLst>
              </a:tr>
              <a:tr h="370840">
                <a:tc>
                  <a:txBody>
                    <a:bodyPr/>
                    <a:lstStyle/>
                    <a:p>
                      <a:r>
                        <a:rPr lang="en-US" dirty="0" err="1"/>
                        <a:t>Order_details</a:t>
                      </a:r>
                      <a:endParaRPr lang="en-US" dirty="0"/>
                    </a:p>
                  </a:txBody>
                  <a:tcPr/>
                </a:tc>
                <a:extLst>
                  <a:ext uri="{0D108BD9-81ED-4DB2-BD59-A6C34878D82A}">
                    <a16:rowId xmlns:a16="http://schemas.microsoft.com/office/drawing/2014/main" val="2243141996"/>
                  </a:ext>
                </a:extLst>
              </a:tr>
              <a:tr h="370840">
                <a:tc>
                  <a:txBody>
                    <a:bodyPr/>
                    <a:lstStyle/>
                    <a:p>
                      <a:r>
                        <a:rPr lang="en-US" dirty="0" err="1"/>
                        <a:t>Invoice_details</a:t>
                      </a:r>
                      <a:endParaRPr lang="en-US" dirty="0"/>
                    </a:p>
                  </a:txBody>
                  <a:tcPr/>
                </a:tc>
                <a:extLst>
                  <a:ext uri="{0D108BD9-81ED-4DB2-BD59-A6C34878D82A}">
                    <a16:rowId xmlns:a16="http://schemas.microsoft.com/office/drawing/2014/main" val="1743588798"/>
                  </a:ext>
                </a:extLst>
              </a:tr>
            </a:tbl>
          </a:graphicData>
        </a:graphic>
      </p:graphicFrame>
      <p:cxnSp>
        <p:nvCxnSpPr>
          <p:cNvPr id="11" name="Straight Connector 10">
            <a:extLst>
              <a:ext uri="{FF2B5EF4-FFF2-40B4-BE49-F238E27FC236}">
                <a16:creationId xmlns:a16="http://schemas.microsoft.com/office/drawing/2014/main" id="{4AAEB6E3-156D-4229-B281-E0371F5E52FD}"/>
              </a:ext>
            </a:extLst>
          </p:cNvPr>
          <p:cNvCxnSpPr/>
          <p:nvPr/>
        </p:nvCxnSpPr>
        <p:spPr>
          <a:xfrm>
            <a:off x="3095170" y="1004389"/>
            <a:ext cx="5792417" cy="0"/>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31BEC365-6F9D-4B0B-8008-28D99D71FFAC}"/>
              </a:ext>
            </a:extLst>
          </p:cNvPr>
          <p:cNvCxnSpPr/>
          <p:nvPr/>
        </p:nvCxnSpPr>
        <p:spPr>
          <a:xfrm>
            <a:off x="3325776" y="937260"/>
            <a:ext cx="0" cy="152400"/>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E5023C54-F9B9-4BF7-A089-CEFE9278FFA0}"/>
              </a:ext>
            </a:extLst>
          </p:cNvPr>
          <p:cNvCxnSpPr>
            <a:cxnSpLocks/>
          </p:cNvCxnSpPr>
          <p:nvPr/>
        </p:nvCxnSpPr>
        <p:spPr>
          <a:xfrm>
            <a:off x="3397375" y="942023"/>
            <a:ext cx="0" cy="138112"/>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B4D99A92-A6B4-4AFE-89A8-5A261EA4AF33}"/>
              </a:ext>
            </a:extLst>
          </p:cNvPr>
          <p:cNvCxnSpPr/>
          <p:nvPr/>
        </p:nvCxnSpPr>
        <p:spPr>
          <a:xfrm>
            <a:off x="8880148" y="918210"/>
            <a:ext cx="0" cy="190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98FBB1B-F545-4B1E-9A97-0CC897915AF0}"/>
              </a:ext>
            </a:extLst>
          </p:cNvPr>
          <p:cNvCxnSpPr>
            <a:cxnSpLocks/>
          </p:cNvCxnSpPr>
          <p:nvPr/>
        </p:nvCxnSpPr>
        <p:spPr>
          <a:xfrm flipV="1">
            <a:off x="8880148" y="965835"/>
            <a:ext cx="186592" cy="412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A0FF0D0-F18C-46FC-8A15-8A16417E6AF2}"/>
              </a:ext>
            </a:extLst>
          </p:cNvPr>
          <p:cNvCxnSpPr>
            <a:cxnSpLocks/>
          </p:cNvCxnSpPr>
          <p:nvPr/>
        </p:nvCxnSpPr>
        <p:spPr>
          <a:xfrm>
            <a:off x="8872538" y="1010285"/>
            <a:ext cx="190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BAC63E6-F930-4D90-AEEC-7AD14766CD18}"/>
              </a:ext>
            </a:extLst>
          </p:cNvPr>
          <p:cNvCxnSpPr>
            <a:cxnSpLocks/>
          </p:cNvCxnSpPr>
          <p:nvPr/>
        </p:nvCxnSpPr>
        <p:spPr>
          <a:xfrm>
            <a:off x="8884487" y="1016635"/>
            <a:ext cx="186592" cy="381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82F0776D-DC2A-4F3D-9ECD-BF883D312B58}"/>
              </a:ext>
            </a:extLst>
          </p:cNvPr>
          <p:cNvGrpSpPr/>
          <p:nvPr/>
        </p:nvGrpSpPr>
        <p:grpSpPr>
          <a:xfrm rot="10800000">
            <a:off x="7432675" y="4217435"/>
            <a:ext cx="1835149" cy="230741"/>
            <a:chOff x="3933371" y="554776"/>
            <a:chExt cx="4268421" cy="169124"/>
          </a:xfrm>
        </p:grpSpPr>
        <p:cxnSp>
          <p:nvCxnSpPr>
            <p:cNvPr id="30" name="Straight Connector 29">
              <a:extLst>
                <a:ext uri="{FF2B5EF4-FFF2-40B4-BE49-F238E27FC236}">
                  <a16:creationId xmlns:a16="http://schemas.microsoft.com/office/drawing/2014/main" id="{EBC24A20-C10F-4A90-8649-9D11A2D56925}"/>
                </a:ext>
              </a:extLst>
            </p:cNvPr>
            <p:cNvCxnSpPr>
              <a:cxnSpLocks/>
            </p:cNvCxnSpPr>
            <p:nvPr/>
          </p:nvCxnSpPr>
          <p:spPr>
            <a:xfrm rot="10800000" flipH="1">
              <a:off x="3933371" y="638629"/>
              <a:ext cx="4268421" cy="0"/>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5D492ECA-AC6A-4DA4-A3C9-93E2FFA93657}"/>
                </a:ext>
              </a:extLst>
            </p:cNvPr>
            <p:cNvCxnSpPr/>
            <p:nvPr/>
          </p:nvCxnSpPr>
          <p:spPr>
            <a:xfrm>
              <a:off x="4102100" y="571500"/>
              <a:ext cx="0" cy="152400"/>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84A67592-8461-4682-8D38-D708C03343CF}"/>
                </a:ext>
              </a:extLst>
            </p:cNvPr>
            <p:cNvCxnSpPr>
              <a:cxnSpLocks/>
            </p:cNvCxnSpPr>
            <p:nvPr/>
          </p:nvCxnSpPr>
          <p:spPr>
            <a:xfrm>
              <a:off x="4154487" y="576263"/>
              <a:ext cx="0" cy="138112"/>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C9DACEB9-8488-492E-997C-B1057A15B870}"/>
                </a:ext>
              </a:extLst>
            </p:cNvPr>
            <p:cNvCxnSpPr>
              <a:cxnSpLocks/>
            </p:cNvCxnSpPr>
            <p:nvPr/>
          </p:nvCxnSpPr>
          <p:spPr>
            <a:xfrm rot="10800000" flipV="1">
              <a:off x="8040559" y="554776"/>
              <a:ext cx="0" cy="1466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DA67D7FC-8551-42E1-9C8A-8D08A3DACE5C}"/>
                </a:ext>
              </a:extLst>
            </p:cNvPr>
            <p:cNvCxnSpPr>
              <a:cxnSpLocks/>
            </p:cNvCxnSpPr>
            <p:nvPr/>
          </p:nvCxnSpPr>
          <p:spPr>
            <a:xfrm rot="10800000" flipH="1">
              <a:off x="8039326" y="617609"/>
              <a:ext cx="147696" cy="1629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C25940B-2F70-41C5-9C2D-52F1CCB47CF5}"/>
                </a:ext>
              </a:extLst>
            </p:cNvPr>
            <p:cNvCxnSpPr>
              <a:cxnSpLocks/>
            </p:cNvCxnSpPr>
            <p:nvPr/>
          </p:nvCxnSpPr>
          <p:spPr>
            <a:xfrm rot="10800000" flipH="1" flipV="1">
              <a:off x="8054096" y="638554"/>
              <a:ext cx="110770" cy="302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51" name="Straight Connector 50">
            <a:extLst>
              <a:ext uri="{FF2B5EF4-FFF2-40B4-BE49-F238E27FC236}">
                <a16:creationId xmlns:a16="http://schemas.microsoft.com/office/drawing/2014/main" id="{58F04087-D52D-4AD0-8219-0551A8C9368B}"/>
              </a:ext>
            </a:extLst>
          </p:cNvPr>
          <p:cNvCxnSpPr>
            <a:cxnSpLocks/>
          </p:cNvCxnSpPr>
          <p:nvPr/>
        </p:nvCxnSpPr>
        <p:spPr>
          <a:xfrm>
            <a:off x="3310536" y="1386840"/>
            <a:ext cx="0" cy="152400"/>
          </a:xfrm>
          <a:prstGeom prst="line">
            <a:avLst/>
          </a:prstGeom>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C46577C7-AF49-47F9-9AC7-6F136F0B3C12}"/>
              </a:ext>
            </a:extLst>
          </p:cNvPr>
          <p:cNvCxnSpPr>
            <a:cxnSpLocks/>
          </p:cNvCxnSpPr>
          <p:nvPr/>
        </p:nvCxnSpPr>
        <p:spPr>
          <a:xfrm>
            <a:off x="3382135" y="1391603"/>
            <a:ext cx="0" cy="138112"/>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6CE17A68-4814-4184-A66D-F326C4D2C994}"/>
              </a:ext>
            </a:extLst>
          </p:cNvPr>
          <p:cNvCxnSpPr>
            <a:cxnSpLocks/>
          </p:cNvCxnSpPr>
          <p:nvPr/>
        </p:nvCxnSpPr>
        <p:spPr>
          <a:xfrm flipH="1">
            <a:off x="6038850" y="1619250"/>
            <a:ext cx="26352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AEF9594-FFA6-4F05-AD72-400E303D6160}"/>
              </a:ext>
            </a:extLst>
          </p:cNvPr>
          <p:cNvCxnSpPr>
            <a:cxnSpLocks/>
          </p:cNvCxnSpPr>
          <p:nvPr/>
        </p:nvCxnSpPr>
        <p:spPr>
          <a:xfrm flipH="1">
            <a:off x="6076950" y="1619250"/>
            <a:ext cx="79376" cy="127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8B6C36B0-6483-4177-9D38-11CFAA3B61BF}"/>
              </a:ext>
            </a:extLst>
          </p:cNvPr>
          <p:cNvCxnSpPr>
            <a:cxnSpLocks/>
          </p:cNvCxnSpPr>
          <p:nvPr/>
        </p:nvCxnSpPr>
        <p:spPr>
          <a:xfrm>
            <a:off x="6166346" y="1623391"/>
            <a:ext cx="97929" cy="10698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Connector: Elbow 67">
            <a:extLst>
              <a:ext uri="{FF2B5EF4-FFF2-40B4-BE49-F238E27FC236}">
                <a16:creationId xmlns:a16="http://schemas.microsoft.com/office/drawing/2014/main" id="{A8E51262-4043-4388-8A03-C067A10CE053}"/>
              </a:ext>
            </a:extLst>
          </p:cNvPr>
          <p:cNvCxnSpPr>
            <a:cxnSpLocks/>
            <a:endCxn id="8" idx="0"/>
          </p:cNvCxnSpPr>
          <p:nvPr/>
        </p:nvCxnSpPr>
        <p:spPr>
          <a:xfrm>
            <a:off x="3108960" y="1481998"/>
            <a:ext cx="3055983" cy="305074"/>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Connector: Elbow 99">
            <a:extLst>
              <a:ext uri="{FF2B5EF4-FFF2-40B4-BE49-F238E27FC236}">
                <a16:creationId xmlns:a16="http://schemas.microsoft.com/office/drawing/2014/main" id="{01A4D75A-230D-4416-A355-2B7149EF958A}"/>
              </a:ext>
            </a:extLst>
          </p:cNvPr>
          <p:cNvCxnSpPr>
            <a:cxnSpLocks/>
            <a:endCxn id="8" idx="2"/>
          </p:cNvCxnSpPr>
          <p:nvPr/>
        </p:nvCxnSpPr>
        <p:spPr>
          <a:xfrm flipV="1">
            <a:off x="3108960" y="4748712"/>
            <a:ext cx="3055983" cy="684348"/>
          </a:xfrm>
          <a:prstGeom prst="bentConnector2">
            <a:avLst/>
          </a:prstGeom>
          <a:ln>
            <a:solidFill>
              <a:srgbClr val="0C0D11"/>
            </a:solidFill>
          </a:ln>
        </p:spPr>
        <p:style>
          <a:lnRef idx="1">
            <a:schemeClr val="accent1"/>
          </a:lnRef>
          <a:fillRef idx="0">
            <a:schemeClr val="accent1"/>
          </a:fillRef>
          <a:effectRef idx="0">
            <a:schemeClr val="accent1"/>
          </a:effectRef>
          <a:fontRef idx="minor">
            <a:schemeClr val="tx1"/>
          </a:fontRef>
        </p:style>
      </p:cxnSp>
      <p:grpSp>
        <p:nvGrpSpPr>
          <p:cNvPr id="114" name="Group 113">
            <a:extLst>
              <a:ext uri="{FF2B5EF4-FFF2-40B4-BE49-F238E27FC236}">
                <a16:creationId xmlns:a16="http://schemas.microsoft.com/office/drawing/2014/main" id="{039AE7CC-0EF0-4DA9-8E22-6D9949F1E7F2}"/>
              </a:ext>
            </a:extLst>
          </p:cNvPr>
          <p:cNvGrpSpPr/>
          <p:nvPr/>
        </p:nvGrpSpPr>
        <p:grpSpPr>
          <a:xfrm rot="16200000">
            <a:off x="9800156" y="2688153"/>
            <a:ext cx="1436170" cy="324921"/>
            <a:chOff x="3933371" y="554776"/>
            <a:chExt cx="4268421" cy="169124"/>
          </a:xfrm>
        </p:grpSpPr>
        <p:cxnSp>
          <p:nvCxnSpPr>
            <p:cNvPr id="115" name="Straight Connector 114">
              <a:extLst>
                <a:ext uri="{FF2B5EF4-FFF2-40B4-BE49-F238E27FC236}">
                  <a16:creationId xmlns:a16="http://schemas.microsoft.com/office/drawing/2014/main" id="{BDF17100-EBD6-4BE9-BA63-0C082FFC44FF}"/>
                </a:ext>
              </a:extLst>
            </p:cNvPr>
            <p:cNvCxnSpPr>
              <a:cxnSpLocks/>
            </p:cNvCxnSpPr>
            <p:nvPr/>
          </p:nvCxnSpPr>
          <p:spPr>
            <a:xfrm rot="10800000" flipH="1">
              <a:off x="3933371" y="638629"/>
              <a:ext cx="4268421" cy="0"/>
            </a:xfrm>
            <a:prstGeom prst="line">
              <a:avLst/>
            </a:prstGeom>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A8018384-61C2-4DCD-A008-9366FA7814BC}"/>
                </a:ext>
              </a:extLst>
            </p:cNvPr>
            <p:cNvCxnSpPr/>
            <p:nvPr/>
          </p:nvCxnSpPr>
          <p:spPr>
            <a:xfrm>
              <a:off x="4102100" y="571500"/>
              <a:ext cx="0" cy="152400"/>
            </a:xfrm>
            <a:prstGeom prst="line">
              <a:avLst/>
            </a:prstGeom>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17BC431A-D56B-4AC2-A1DA-A0C16BC38CE4}"/>
                </a:ext>
              </a:extLst>
            </p:cNvPr>
            <p:cNvCxnSpPr>
              <a:cxnSpLocks/>
            </p:cNvCxnSpPr>
            <p:nvPr/>
          </p:nvCxnSpPr>
          <p:spPr>
            <a:xfrm>
              <a:off x="4154487" y="576263"/>
              <a:ext cx="0" cy="138112"/>
            </a:xfrm>
            <a:prstGeom prst="line">
              <a:avLst/>
            </a:prstGeom>
          </p:spPr>
          <p:style>
            <a:lnRef idx="1">
              <a:schemeClr val="dk1"/>
            </a:lnRef>
            <a:fillRef idx="0">
              <a:schemeClr val="dk1"/>
            </a:fillRef>
            <a:effectRef idx="0">
              <a:schemeClr val="dk1"/>
            </a:effectRef>
            <a:fontRef idx="minor">
              <a:schemeClr val="tx1"/>
            </a:fontRef>
          </p:style>
        </p:cxnSp>
        <p:cxnSp>
          <p:nvCxnSpPr>
            <p:cNvPr id="118" name="Straight Connector 117">
              <a:extLst>
                <a:ext uri="{FF2B5EF4-FFF2-40B4-BE49-F238E27FC236}">
                  <a16:creationId xmlns:a16="http://schemas.microsoft.com/office/drawing/2014/main" id="{7812176E-858C-4DD9-9E78-F485BA8B4939}"/>
                </a:ext>
              </a:extLst>
            </p:cNvPr>
            <p:cNvCxnSpPr>
              <a:cxnSpLocks/>
            </p:cNvCxnSpPr>
            <p:nvPr/>
          </p:nvCxnSpPr>
          <p:spPr>
            <a:xfrm rot="10800000" flipV="1">
              <a:off x="8040559" y="554776"/>
              <a:ext cx="0" cy="1466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0BC9D6DC-454E-4705-A019-EB4C4453459E}"/>
                </a:ext>
              </a:extLst>
            </p:cNvPr>
            <p:cNvCxnSpPr>
              <a:cxnSpLocks/>
            </p:cNvCxnSpPr>
            <p:nvPr/>
          </p:nvCxnSpPr>
          <p:spPr>
            <a:xfrm rot="10800000" flipH="1">
              <a:off x="8039326" y="617609"/>
              <a:ext cx="147696" cy="1629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0B31CBB5-04F0-4E71-92F7-E6B2306B8B3E}"/>
                </a:ext>
              </a:extLst>
            </p:cNvPr>
            <p:cNvCxnSpPr>
              <a:cxnSpLocks/>
            </p:cNvCxnSpPr>
            <p:nvPr/>
          </p:nvCxnSpPr>
          <p:spPr>
            <a:xfrm rot="10800000" flipH="1" flipV="1">
              <a:off x="8054096" y="638554"/>
              <a:ext cx="110770" cy="302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22" name="Straight Connector 121">
            <a:extLst>
              <a:ext uri="{FF2B5EF4-FFF2-40B4-BE49-F238E27FC236}">
                <a16:creationId xmlns:a16="http://schemas.microsoft.com/office/drawing/2014/main" id="{12CD41E2-7A42-4EC3-B208-94E59F8B32A0}"/>
              </a:ext>
            </a:extLst>
          </p:cNvPr>
          <p:cNvCxnSpPr/>
          <p:nvPr/>
        </p:nvCxnSpPr>
        <p:spPr>
          <a:xfrm>
            <a:off x="5989320" y="4892040"/>
            <a:ext cx="335280" cy="0"/>
          </a:xfrm>
          <a:prstGeom prst="line">
            <a:avLst/>
          </a:prstGeom>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60E89A29-B60A-4051-BBD1-78639ADA6F84}"/>
              </a:ext>
            </a:extLst>
          </p:cNvPr>
          <p:cNvCxnSpPr>
            <a:cxnSpLocks/>
          </p:cNvCxnSpPr>
          <p:nvPr/>
        </p:nvCxnSpPr>
        <p:spPr>
          <a:xfrm flipV="1">
            <a:off x="6172200" y="4754880"/>
            <a:ext cx="121920" cy="150495"/>
          </a:xfrm>
          <a:prstGeom prst="line">
            <a:avLst/>
          </a:prstGeom>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5861F665-D572-4D9B-9755-821C54F73B02}"/>
              </a:ext>
            </a:extLst>
          </p:cNvPr>
          <p:cNvCxnSpPr/>
          <p:nvPr/>
        </p:nvCxnSpPr>
        <p:spPr>
          <a:xfrm flipH="1" flipV="1">
            <a:off x="6012180" y="4762500"/>
            <a:ext cx="152400" cy="144780"/>
          </a:xfrm>
          <a:prstGeom prst="line">
            <a:avLst/>
          </a:prstGeom>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F1640397-CE9C-4F9C-A25F-E25A9226D7A2}"/>
              </a:ext>
            </a:extLst>
          </p:cNvPr>
          <p:cNvCxnSpPr/>
          <p:nvPr/>
        </p:nvCxnSpPr>
        <p:spPr>
          <a:xfrm>
            <a:off x="3299460" y="5349240"/>
            <a:ext cx="0" cy="175260"/>
          </a:xfrm>
          <a:prstGeom prst="line">
            <a:avLst/>
          </a:prstGeom>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5E0F8335-1BC7-44FE-BB47-848B862A29F5}"/>
              </a:ext>
            </a:extLst>
          </p:cNvPr>
          <p:cNvCxnSpPr/>
          <p:nvPr/>
        </p:nvCxnSpPr>
        <p:spPr>
          <a:xfrm>
            <a:off x="3436620" y="5334000"/>
            <a:ext cx="0" cy="205740"/>
          </a:xfrm>
          <a:prstGeom prst="line">
            <a:avLst/>
          </a:prstGeom>
        </p:spPr>
        <p:style>
          <a:lnRef idx="1">
            <a:schemeClr val="dk1"/>
          </a:lnRef>
          <a:fillRef idx="0">
            <a:schemeClr val="dk1"/>
          </a:fillRef>
          <a:effectRef idx="0">
            <a:schemeClr val="dk1"/>
          </a:effectRef>
          <a:fontRef idx="minor">
            <a:schemeClr val="tx1"/>
          </a:fontRef>
        </p:style>
      </p:cxnSp>
      <p:cxnSp>
        <p:nvCxnSpPr>
          <p:cNvPr id="134" name="Connector: Elbow 133">
            <a:extLst>
              <a:ext uri="{FF2B5EF4-FFF2-40B4-BE49-F238E27FC236}">
                <a16:creationId xmlns:a16="http://schemas.microsoft.com/office/drawing/2014/main" id="{08314C2A-F86D-47DF-91D6-0348351C487E}"/>
              </a:ext>
            </a:extLst>
          </p:cNvPr>
          <p:cNvCxnSpPr>
            <a:cxnSpLocks/>
            <a:endCxn id="7" idx="1"/>
          </p:cNvCxnSpPr>
          <p:nvPr/>
        </p:nvCxnSpPr>
        <p:spPr>
          <a:xfrm rot="16200000" flipH="1">
            <a:off x="-2060666" y="3470365"/>
            <a:ext cx="4914174" cy="107043"/>
          </a:xfrm>
          <a:prstGeom prst="bentConnector2">
            <a:avLst/>
          </a:prstGeom>
          <a:ln>
            <a:solidFill>
              <a:srgbClr val="0C0D11"/>
            </a:solidFill>
          </a:ln>
        </p:spPr>
        <p:style>
          <a:lnRef idx="1">
            <a:schemeClr val="accent1"/>
          </a:lnRef>
          <a:fillRef idx="0">
            <a:schemeClr val="accent1"/>
          </a:fillRef>
          <a:effectRef idx="0">
            <a:schemeClr val="accent1"/>
          </a:effectRef>
          <a:fontRef idx="minor">
            <a:schemeClr val="tx1"/>
          </a:fontRef>
        </p:style>
      </p:cxnSp>
      <p:cxnSp>
        <p:nvCxnSpPr>
          <p:cNvPr id="145" name="Straight Arrow Connector 144">
            <a:extLst>
              <a:ext uri="{FF2B5EF4-FFF2-40B4-BE49-F238E27FC236}">
                <a16:creationId xmlns:a16="http://schemas.microsoft.com/office/drawing/2014/main" id="{8052ABF8-D72D-4B2D-8845-49B4B252E46E}"/>
              </a:ext>
            </a:extLst>
          </p:cNvPr>
          <p:cNvCxnSpPr>
            <a:cxnSpLocks/>
            <a:endCxn id="6" idx="0"/>
          </p:cNvCxnSpPr>
          <p:nvPr/>
        </p:nvCxnSpPr>
        <p:spPr>
          <a:xfrm>
            <a:off x="1487714" y="2114550"/>
            <a:ext cx="0" cy="614137"/>
          </a:xfrm>
          <a:prstGeom prst="straightConnector1">
            <a:avLst/>
          </a:prstGeom>
          <a:ln>
            <a:solidFill>
              <a:srgbClr val="0C0D1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7560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0"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0EA20EF-8D86-4F91-9477-215404425CA5}"/>
              </a:ext>
            </a:extLst>
          </p:cNvPr>
          <p:cNvSpPr txBox="1"/>
          <p:nvPr/>
        </p:nvSpPr>
        <p:spPr>
          <a:xfrm>
            <a:off x="151394" y="2820670"/>
            <a:ext cx="1996719"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TASK-10</a:t>
            </a:r>
          </a:p>
        </p:txBody>
      </p:sp>
      <p:sp>
        <p:nvSpPr>
          <p:cNvPr id="11" name="Rectangle 10">
            <a:extLst>
              <a:ext uri="{FF2B5EF4-FFF2-40B4-BE49-F238E27FC236}">
                <a16:creationId xmlns:a16="http://schemas.microsoft.com/office/drawing/2014/main" id="{52447093-ED20-42AC-B6B1-E8E9AD322FE2}"/>
              </a:ext>
            </a:extLst>
          </p:cNvPr>
          <p:cNvSpPr/>
          <p:nvPr/>
        </p:nvSpPr>
        <p:spPr>
          <a:xfrm>
            <a:off x="2401265"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2369399" y="7979446"/>
            <a:ext cx="1887122"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Business</a:t>
            </a:r>
          </a:p>
        </p:txBody>
      </p:sp>
      <p:sp>
        <p:nvSpPr>
          <p:cNvPr id="10" name="Rectangle 9">
            <a:extLst>
              <a:ext uri="{FF2B5EF4-FFF2-40B4-BE49-F238E27FC236}">
                <a16:creationId xmlns:a16="http://schemas.microsoft.com/office/drawing/2014/main" id="{B1E368F5-ED06-40E0-BAA4-6E8415C85F3F}"/>
              </a:ext>
            </a:extLst>
          </p:cNvPr>
          <p:cNvSpPr/>
          <p:nvPr/>
        </p:nvSpPr>
        <p:spPr>
          <a:xfrm>
            <a:off x="3429554" y="0"/>
            <a:ext cx="4122057"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D6F1DF2-3E02-403D-B962-9E694DE22D85}"/>
              </a:ext>
            </a:extLst>
          </p:cNvPr>
          <p:cNvSpPr txBox="1"/>
          <p:nvPr/>
        </p:nvSpPr>
        <p:spPr>
          <a:xfrm>
            <a:off x="4403213" y="7985726"/>
            <a:ext cx="1897673"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Analysis</a:t>
            </a:r>
          </a:p>
        </p:txBody>
      </p:sp>
      <p:sp>
        <p:nvSpPr>
          <p:cNvPr id="12" name="Rectangle 11">
            <a:extLst>
              <a:ext uri="{FF2B5EF4-FFF2-40B4-BE49-F238E27FC236}">
                <a16:creationId xmlns:a16="http://schemas.microsoft.com/office/drawing/2014/main" id="{D9FCFAE8-F02B-4569-AF70-540B46460F22}"/>
              </a:ext>
            </a:extLst>
          </p:cNvPr>
          <p:cNvSpPr/>
          <p:nvPr/>
        </p:nvSpPr>
        <p:spPr>
          <a:xfrm>
            <a:off x="4965992" y="0"/>
            <a:ext cx="4122057"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6234734" y="8022848"/>
            <a:ext cx="1798905"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Core </a:t>
            </a:r>
          </a:p>
        </p:txBody>
      </p:sp>
      <p:sp>
        <p:nvSpPr>
          <p:cNvPr id="13" name="Rectangle 12">
            <a:extLst>
              <a:ext uri="{FF2B5EF4-FFF2-40B4-BE49-F238E27FC236}">
                <a16:creationId xmlns:a16="http://schemas.microsoft.com/office/drawing/2014/main" id="{32F02251-4138-4513-9879-8145BF67BE28}"/>
              </a:ext>
            </a:extLst>
          </p:cNvPr>
          <p:cNvSpPr/>
          <p:nvPr/>
        </p:nvSpPr>
        <p:spPr>
          <a:xfrm>
            <a:off x="6606986" y="0"/>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8117598" y="7995552"/>
            <a:ext cx="2098586"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Concept</a:t>
            </a:r>
          </a:p>
        </p:txBody>
      </p:sp>
      <p:sp>
        <p:nvSpPr>
          <p:cNvPr id="14" name="Rectangle 13">
            <a:extLst>
              <a:ext uri="{FF2B5EF4-FFF2-40B4-BE49-F238E27FC236}">
                <a16:creationId xmlns:a16="http://schemas.microsoft.com/office/drawing/2014/main" id="{6B245A3A-A3CE-44BB-B9C3-B126FF66B522}"/>
              </a:ext>
            </a:extLst>
          </p:cNvPr>
          <p:cNvSpPr/>
          <p:nvPr/>
        </p:nvSpPr>
        <p:spPr>
          <a:xfrm>
            <a:off x="8069943" y="0"/>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10662822" y="8027677"/>
            <a:ext cx="152917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Model</a:t>
            </a:r>
          </a:p>
        </p:txBody>
      </p:sp>
    </p:spTree>
    <p:extLst>
      <p:ext uri="{BB962C8B-B14F-4D97-AF65-F5344CB8AC3E}">
        <p14:creationId xmlns:p14="http://schemas.microsoft.com/office/powerpoint/2010/main" val="2142146008"/>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1474839"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2447093-ED20-42AC-B6B1-E8E9AD322FE2}"/>
              </a:ext>
            </a:extLst>
          </p:cNvPr>
          <p:cNvSpPr/>
          <p:nvPr/>
        </p:nvSpPr>
        <p:spPr>
          <a:xfrm>
            <a:off x="566379" y="0"/>
            <a:ext cx="559844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2369399" y="7979446"/>
            <a:ext cx="1887122"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Business</a:t>
            </a:r>
          </a:p>
        </p:txBody>
      </p:sp>
      <p:sp>
        <p:nvSpPr>
          <p:cNvPr id="10" name="Rectangle 9">
            <a:extLst>
              <a:ext uri="{FF2B5EF4-FFF2-40B4-BE49-F238E27FC236}">
                <a16:creationId xmlns:a16="http://schemas.microsoft.com/office/drawing/2014/main" id="{B1E368F5-ED06-40E0-BAA4-6E8415C85F3F}"/>
              </a:ext>
            </a:extLst>
          </p:cNvPr>
          <p:cNvSpPr/>
          <p:nvPr/>
        </p:nvSpPr>
        <p:spPr>
          <a:xfrm>
            <a:off x="6084265" y="0"/>
            <a:ext cx="4122057"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D6F1DF2-3E02-403D-B962-9E694DE22D85}"/>
              </a:ext>
            </a:extLst>
          </p:cNvPr>
          <p:cNvSpPr txBox="1"/>
          <p:nvPr/>
        </p:nvSpPr>
        <p:spPr>
          <a:xfrm>
            <a:off x="6762956" y="8029971"/>
            <a:ext cx="1897673"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Analysis</a:t>
            </a:r>
          </a:p>
        </p:txBody>
      </p:sp>
      <p:sp>
        <p:nvSpPr>
          <p:cNvPr id="12" name="Rectangle 11">
            <a:extLst>
              <a:ext uri="{FF2B5EF4-FFF2-40B4-BE49-F238E27FC236}">
                <a16:creationId xmlns:a16="http://schemas.microsoft.com/office/drawing/2014/main" id="{D9FCFAE8-F02B-4569-AF70-540B46460F22}"/>
              </a:ext>
            </a:extLst>
          </p:cNvPr>
          <p:cNvSpPr/>
          <p:nvPr/>
        </p:nvSpPr>
        <p:spPr>
          <a:xfrm>
            <a:off x="7325735" y="44245"/>
            <a:ext cx="4122057"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8594477" y="8067093"/>
            <a:ext cx="1798905"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Core </a:t>
            </a:r>
          </a:p>
        </p:txBody>
      </p:sp>
      <p:sp>
        <p:nvSpPr>
          <p:cNvPr id="13" name="Rectangle 12">
            <a:extLst>
              <a:ext uri="{FF2B5EF4-FFF2-40B4-BE49-F238E27FC236}">
                <a16:creationId xmlns:a16="http://schemas.microsoft.com/office/drawing/2014/main" id="{32F02251-4138-4513-9879-8145BF67BE28}"/>
              </a:ext>
            </a:extLst>
          </p:cNvPr>
          <p:cNvSpPr/>
          <p:nvPr/>
        </p:nvSpPr>
        <p:spPr>
          <a:xfrm>
            <a:off x="8966729" y="44245"/>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10477341" y="8039797"/>
            <a:ext cx="2098586"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Concept</a:t>
            </a:r>
          </a:p>
        </p:txBody>
      </p:sp>
      <p:sp>
        <p:nvSpPr>
          <p:cNvPr id="14" name="Rectangle 13">
            <a:extLst>
              <a:ext uri="{FF2B5EF4-FFF2-40B4-BE49-F238E27FC236}">
                <a16:creationId xmlns:a16="http://schemas.microsoft.com/office/drawing/2014/main" id="{6B245A3A-A3CE-44BB-B9C3-B126FF66B522}"/>
              </a:ext>
            </a:extLst>
          </p:cNvPr>
          <p:cNvSpPr/>
          <p:nvPr/>
        </p:nvSpPr>
        <p:spPr>
          <a:xfrm>
            <a:off x="10429686" y="44245"/>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13022565" y="8071922"/>
            <a:ext cx="152917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Model</a:t>
            </a:r>
          </a:p>
        </p:txBody>
      </p:sp>
      <p:sp>
        <p:nvSpPr>
          <p:cNvPr id="15" name="TextBox 14">
            <a:extLst>
              <a:ext uri="{FF2B5EF4-FFF2-40B4-BE49-F238E27FC236}">
                <a16:creationId xmlns:a16="http://schemas.microsoft.com/office/drawing/2014/main" id="{A0452E91-0B84-4F88-A95E-42D7FEA504B4}"/>
              </a:ext>
            </a:extLst>
          </p:cNvPr>
          <p:cNvSpPr txBox="1"/>
          <p:nvPr/>
        </p:nvSpPr>
        <p:spPr>
          <a:xfrm>
            <a:off x="324464" y="1150375"/>
            <a:ext cx="5869857" cy="2554545"/>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Business requirement</a:t>
            </a:r>
          </a:p>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both</a:t>
            </a:r>
          </a:p>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 Functional and</a:t>
            </a:r>
          </a:p>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 non functional requirements.</a:t>
            </a:r>
          </a:p>
        </p:txBody>
      </p:sp>
    </p:spTree>
    <p:extLst>
      <p:ext uri="{BB962C8B-B14F-4D97-AF65-F5344CB8AC3E}">
        <p14:creationId xmlns:p14="http://schemas.microsoft.com/office/powerpoint/2010/main" val="717178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4770986"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1E368F5-ED06-40E0-BAA4-6E8415C85F3F}"/>
              </a:ext>
            </a:extLst>
          </p:cNvPr>
          <p:cNvSpPr/>
          <p:nvPr/>
        </p:nvSpPr>
        <p:spPr>
          <a:xfrm>
            <a:off x="37425" y="0"/>
            <a:ext cx="12154575" cy="6887497"/>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9FCFAE8-F02B-4569-AF70-540B46460F22}"/>
              </a:ext>
            </a:extLst>
          </p:cNvPr>
          <p:cNvSpPr/>
          <p:nvPr/>
        </p:nvSpPr>
        <p:spPr>
          <a:xfrm>
            <a:off x="12576628" y="0"/>
            <a:ext cx="4122057"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F02251-4138-4513-9879-8145BF67BE28}"/>
              </a:ext>
            </a:extLst>
          </p:cNvPr>
          <p:cNvSpPr/>
          <p:nvPr/>
        </p:nvSpPr>
        <p:spPr>
          <a:xfrm>
            <a:off x="12443602" y="0"/>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6B245A3A-A3CE-44BB-B9C3-B126FF66B522}"/>
              </a:ext>
            </a:extLst>
          </p:cNvPr>
          <p:cNvSpPr/>
          <p:nvPr/>
        </p:nvSpPr>
        <p:spPr>
          <a:xfrm>
            <a:off x="12467772" y="0"/>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52447093-ED20-42AC-B6B1-E8E9AD322FE2}"/>
              </a:ext>
            </a:extLst>
          </p:cNvPr>
          <p:cNvSpPr/>
          <p:nvPr/>
        </p:nvSpPr>
        <p:spPr>
          <a:xfrm>
            <a:off x="-4306529" y="0"/>
            <a:ext cx="4306529"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extBox 1">
            <a:extLst>
              <a:ext uri="{FF2B5EF4-FFF2-40B4-BE49-F238E27FC236}">
                <a16:creationId xmlns:a16="http://schemas.microsoft.com/office/drawing/2014/main" id="{896859F5-94E7-4521-A352-F93F06D22EC7}"/>
              </a:ext>
            </a:extLst>
          </p:cNvPr>
          <p:cNvSpPr txBox="1"/>
          <p:nvPr/>
        </p:nvSpPr>
        <p:spPr>
          <a:xfrm>
            <a:off x="294967" y="265471"/>
            <a:ext cx="11592233" cy="6124754"/>
          </a:xfrm>
          <a:prstGeom prst="rect">
            <a:avLst/>
          </a:prstGeom>
          <a:noFill/>
        </p:spPr>
        <p:txBody>
          <a:bodyPr wrap="square" rtlCol="0">
            <a:spAutoFit/>
          </a:bodyPr>
          <a:lstStyle/>
          <a:p>
            <a:r>
              <a:rPr lang="en-US" sz="2800" dirty="0">
                <a:solidFill>
                  <a:schemeClr val="bg1"/>
                </a:solidFill>
                <a:latin typeface="Arial Rounded MT Bold" panose="020F0704030504030204" pitchFamily="34" charset="0"/>
              </a:rPr>
              <a:t>Functional requirements : The Canteen Management system (CMS) Have the following functional  Requirements</a:t>
            </a:r>
          </a:p>
          <a:p>
            <a:pPr marL="457200" indent="-457200">
              <a:buFont typeface="Arial" panose="020B0604020202020204" pitchFamily="34" charset="0"/>
              <a:buChar char="•"/>
            </a:pPr>
            <a:endParaRPr lang="en-US" sz="2800" dirty="0">
              <a:solidFill>
                <a:schemeClr val="bg1"/>
              </a:solidFill>
              <a:latin typeface="Arial Rounded MT Bold" panose="020F0704030504030204" pitchFamily="34" charset="0"/>
            </a:endParaRPr>
          </a:p>
          <a:p>
            <a:pPr marL="457200" indent="-457200">
              <a:buFont typeface="Arial" panose="020B0604020202020204" pitchFamily="34" charset="0"/>
              <a:buChar char="•"/>
            </a:pPr>
            <a:endParaRPr lang="en-US" sz="2800" dirty="0">
              <a:solidFill>
                <a:schemeClr val="bg1"/>
              </a:solidFill>
              <a:latin typeface="Arial Rounded MT Bold" panose="020F0704030504030204" pitchFamily="34" charset="0"/>
            </a:endParaRP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Online web or mobile application.</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Signup/login screen to verify employee’s details (only unilever) employees should be allowed to sign up with their employee.</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Menu for food selection.</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Food Ordering not allowed post 11 am.</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Food ordering and payment summary.</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Order tracking Feature.</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Payroll Management system.</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Meal Delivery Person Details.</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Feedback Submission .</a:t>
            </a:r>
          </a:p>
        </p:txBody>
      </p:sp>
    </p:spTree>
    <p:extLst>
      <p:ext uri="{BB962C8B-B14F-4D97-AF65-F5344CB8AC3E}">
        <p14:creationId xmlns:p14="http://schemas.microsoft.com/office/powerpoint/2010/main" val="9601880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50AA74A-C788-4211-9DF3-2FE814C605BD}"/>
              </a:ext>
            </a:extLst>
          </p:cNvPr>
          <p:cNvPicPr>
            <a:picLocks noChangeAspect="1"/>
          </p:cNvPicPr>
          <p:nvPr/>
        </p:nvPicPr>
        <p:blipFill rotWithShape="1">
          <a:blip r:embed="rId2">
            <a:extLst>
              <a:ext uri="{28A0092B-C50C-407E-A947-70E740481C1C}">
                <a14:useLocalDpi xmlns:a14="http://schemas.microsoft.com/office/drawing/2010/main" val="0"/>
              </a:ext>
            </a:extLst>
          </a:blip>
          <a:srcRect l="9166" r="56525"/>
          <a:stretch/>
        </p:blipFill>
        <p:spPr>
          <a:xfrm>
            <a:off x="-302342" y="0"/>
            <a:ext cx="4188542" cy="6963508"/>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2" name="Picture 11">
            <a:extLst>
              <a:ext uri="{FF2B5EF4-FFF2-40B4-BE49-F238E27FC236}">
                <a16:creationId xmlns:a16="http://schemas.microsoft.com/office/drawing/2014/main" id="{4F9F3E59-BD67-4E64-91B8-E24A8537E5DB}"/>
              </a:ext>
            </a:extLst>
          </p:cNvPr>
          <p:cNvPicPr>
            <a:picLocks noChangeAspect="1"/>
          </p:cNvPicPr>
          <p:nvPr/>
        </p:nvPicPr>
        <p:blipFill rotWithShape="1">
          <a:blip r:embed="rId3">
            <a:extLst>
              <a:ext uri="{28A0092B-C50C-407E-A947-70E740481C1C}">
                <a14:useLocalDpi xmlns:a14="http://schemas.microsoft.com/office/drawing/2010/main" val="0"/>
              </a:ext>
            </a:extLst>
          </a:blip>
          <a:srcRect l="44308" r="-109"/>
          <a:stretch/>
        </p:blipFill>
        <p:spPr>
          <a:xfrm flipH="1">
            <a:off x="1968906" y="0"/>
            <a:ext cx="6732639" cy="68580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4" name="Picture 13">
            <a:extLst>
              <a:ext uri="{FF2B5EF4-FFF2-40B4-BE49-F238E27FC236}">
                <a16:creationId xmlns:a16="http://schemas.microsoft.com/office/drawing/2014/main" id="{B2152C56-DD0D-421E-BD94-0601B200B2DD}"/>
              </a:ext>
            </a:extLst>
          </p:cNvPr>
          <p:cNvPicPr>
            <a:picLocks noChangeAspect="1"/>
          </p:cNvPicPr>
          <p:nvPr/>
        </p:nvPicPr>
        <p:blipFill rotWithShape="1">
          <a:blip r:embed="rId4">
            <a:extLst>
              <a:ext uri="{28A0092B-C50C-407E-A947-70E740481C1C}">
                <a14:useLocalDpi xmlns:a14="http://schemas.microsoft.com/office/drawing/2010/main" val="0"/>
              </a:ext>
            </a:extLst>
          </a:blip>
          <a:srcRect l="44216" t="827" r="15261"/>
          <a:stretch/>
        </p:blipFill>
        <p:spPr>
          <a:xfrm>
            <a:off x="4235245" y="0"/>
            <a:ext cx="4938252" cy="68580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pic>
        <p:nvPicPr>
          <p:cNvPr id="16" name="Picture 15">
            <a:extLst>
              <a:ext uri="{FF2B5EF4-FFF2-40B4-BE49-F238E27FC236}">
                <a16:creationId xmlns:a16="http://schemas.microsoft.com/office/drawing/2014/main" id="{CA20FD55-2C28-4379-8B7D-8222D546F405}"/>
              </a:ext>
            </a:extLst>
          </p:cNvPr>
          <p:cNvPicPr>
            <a:picLocks noChangeAspect="1"/>
          </p:cNvPicPr>
          <p:nvPr/>
        </p:nvPicPr>
        <p:blipFill rotWithShape="1">
          <a:blip r:embed="rId5">
            <a:extLst>
              <a:ext uri="{28A0092B-C50C-407E-A947-70E740481C1C}">
                <a14:useLocalDpi xmlns:a14="http://schemas.microsoft.com/office/drawing/2010/main" val="0"/>
              </a:ext>
            </a:extLst>
          </a:blip>
          <a:srcRect l="-1" r="45133"/>
          <a:stretch/>
        </p:blipFill>
        <p:spPr>
          <a:xfrm>
            <a:off x="6803492" y="-495299"/>
            <a:ext cx="5644146" cy="73533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sp>
        <p:nvSpPr>
          <p:cNvPr id="11" name="Rectangle: Rounded Corners 10">
            <a:extLst>
              <a:ext uri="{FF2B5EF4-FFF2-40B4-BE49-F238E27FC236}">
                <a16:creationId xmlns:a16="http://schemas.microsoft.com/office/drawing/2014/main" id="{E8FAF028-125A-4257-9DA4-99BD553BC83A}"/>
              </a:ext>
            </a:extLst>
          </p:cNvPr>
          <p:cNvSpPr/>
          <p:nvPr/>
        </p:nvSpPr>
        <p:spPr>
          <a:xfrm>
            <a:off x="7701116" y="2005163"/>
            <a:ext cx="3848100" cy="3162300"/>
          </a:xfrm>
          <a:prstGeom prst="roundRect">
            <a:avLst/>
          </a:prstGeom>
          <a:solidFill>
            <a:schemeClr val="bg2">
              <a:lumMod val="25000"/>
              <a:alpha val="5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rgbClr val="FFC000"/>
                </a:solidFill>
                <a:latin typeface="Arial Black" panose="020B0A04020102020204" pitchFamily="34" charset="0"/>
                <a:cs typeface="Arial" panose="020B0604020202020204" pitchFamily="34" charset="0"/>
              </a:rPr>
              <a:t>M ANAND </a:t>
            </a:r>
          </a:p>
        </p:txBody>
      </p:sp>
    </p:spTree>
    <p:extLst>
      <p:ext uri="{BB962C8B-B14F-4D97-AF65-F5344CB8AC3E}">
        <p14:creationId xmlns:p14="http://schemas.microsoft.com/office/powerpoint/2010/main" val="22839129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4770986"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1E368F5-ED06-40E0-BAA4-6E8415C85F3F}"/>
              </a:ext>
            </a:extLst>
          </p:cNvPr>
          <p:cNvSpPr/>
          <p:nvPr/>
        </p:nvSpPr>
        <p:spPr>
          <a:xfrm>
            <a:off x="-6439574" y="0"/>
            <a:ext cx="12106438" cy="6887497"/>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9FCFAE8-F02B-4569-AF70-540B46460F22}"/>
              </a:ext>
            </a:extLst>
          </p:cNvPr>
          <p:cNvSpPr/>
          <p:nvPr/>
        </p:nvSpPr>
        <p:spPr>
          <a:xfrm>
            <a:off x="1" y="0"/>
            <a:ext cx="12192000"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F02251-4138-4513-9879-8145BF67BE28}"/>
              </a:ext>
            </a:extLst>
          </p:cNvPr>
          <p:cNvSpPr/>
          <p:nvPr/>
        </p:nvSpPr>
        <p:spPr>
          <a:xfrm>
            <a:off x="12192000" y="0"/>
            <a:ext cx="4106998"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6B245A3A-A3CE-44BB-B9C3-B126FF66B522}"/>
              </a:ext>
            </a:extLst>
          </p:cNvPr>
          <p:cNvSpPr/>
          <p:nvPr/>
        </p:nvSpPr>
        <p:spPr>
          <a:xfrm>
            <a:off x="12192000" y="0"/>
            <a:ext cx="4106998"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52447093-ED20-42AC-B6B1-E8E9AD322FE2}"/>
              </a:ext>
            </a:extLst>
          </p:cNvPr>
          <p:cNvSpPr/>
          <p:nvPr/>
        </p:nvSpPr>
        <p:spPr>
          <a:xfrm>
            <a:off x="-4306529" y="0"/>
            <a:ext cx="4306529"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extBox 1">
            <a:extLst>
              <a:ext uri="{FF2B5EF4-FFF2-40B4-BE49-F238E27FC236}">
                <a16:creationId xmlns:a16="http://schemas.microsoft.com/office/drawing/2014/main" id="{896859F5-94E7-4521-A352-F93F06D22EC7}"/>
              </a:ext>
            </a:extLst>
          </p:cNvPr>
          <p:cNvSpPr txBox="1"/>
          <p:nvPr/>
        </p:nvSpPr>
        <p:spPr>
          <a:xfrm>
            <a:off x="-12201833" y="0"/>
            <a:ext cx="11592233" cy="6124754"/>
          </a:xfrm>
          <a:prstGeom prst="rect">
            <a:avLst/>
          </a:prstGeom>
          <a:noFill/>
        </p:spPr>
        <p:txBody>
          <a:bodyPr wrap="square" rtlCol="0">
            <a:spAutoFit/>
          </a:bodyPr>
          <a:lstStyle/>
          <a:p>
            <a:r>
              <a:rPr lang="en-US" sz="2800" dirty="0">
                <a:solidFill>
                  <a:schemeClr val="bg1"/>
                </a:solidFill>
                <a:latin typeface="Arial Rounded MT Bold" panose="020F0704030504030204" pitchFamily="34" charset="0"/>
              </a:rPr>
              <a:t>Functional requirements : The Canteen Management system (CMS) Have the following functional  Requirements</a:t>
            </a:r>
          </a:p>
          <a:p>
            <a:pPr marL="457200" indent="-457200">
              <a:buFont typeface="Arial" panose="020B0604020202020204" pitchFamily="34" charset="0"/>
              <a:buChar char="•"/>
            </a:pPr>
            <a:endParaRPr lang="en-US" sz="2800" dirty="0">
              <a:solidFill>
                <a:schemeClr val="bg1"/>
              </a:solidFill>
              <a:latin typeface="Arial Rounded MT Bold" panose="020F0704030504030204" pitchFamily="34" charset="0"/>
            </a:endParaRPr>
          </a:p>
          <a:p>
            <a:pPr marL="457200" indent="-457200">
              <a:buFont typeface="Arial" panose="020B0604020202020204" pitchFamily="34" charset="0"/>
              <a:buChar char="•"/>
            </a:pPr>
            <a:endParaRPr lang="en-US" sz="2800" dirty="0">
              <a:solidFill>
                <a:schemeClr val="bg1"/>
              </a:solidFill>
              <a:latin typeface="Arial Rounded MT Bold" panose="020F0704030504030204" pitchFamily="34" charset="0"/>
            </a:endParaRP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Online web or mobile application.</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Signup/login screen to verify employee’s details (only </a:t>
            </a:r>
            <a:r>
              <a:rPr lang="en-US" sz="2800" dirty="0" err="1">
                <a:solidFill>
                  <a:schemeClr val="bg1"/>
                </a:solidFill>
                <a:latin typeface="Arial Rounded MT Bold" panose="020F0704030504030204" pitchFamily="34" charset="0"/>
              </a:rPr>
              <a:t>unliever</a:t>
            </a:r>
            <a:r>
              <a:rPr lang="en-US" sz="2800" dirty="0">
                <a:solidFill>
                  <a:schemeClr val="bg1"/>
                </a:solidFill>
                <a:latin typeface="Arial Rounded MT Bold" panose="020F0704030504030204" pitchFamily="34" charset="0"/>
              </a:rPr>
              <a:t>) employees should be allowed to sign up with their employee.</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Menu for food selection.</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Food Ordering not allowed post 11 am.</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Food ordering and payment summary.</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Order tracking Feature.</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Payroll Management system.</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Meal Delivery Person Details.</a:t>
            </a:r>
          </a:p>
          <a:p>
            <a:pPr marL="457200" indent="-457200">
              <a:buFont typeface="Arial" panose="020B0604020202020204" pitchFamily="34" charset="0"/>
              <a:buChar char="•"/>
            </a:pPr>
            <a:r>
              <a:rPr lang="en-US" sz="2800" dirty="0">
                <a:solidFill>
                  <a:schemeClr val="bg1"/>
                </a:solidFill>
                <a:latin typeface="Arial Rounded MT Bold" panose="020F0704030504030204" pitchFamily="34" charset="0"/>
              </a:rPr>
              <a:t>Feedback Submission .</a:t>
            </a:r>
          </a:p>
        </p:txBody>
      </p:sp>
      <p:sp>
        <p:nvSpPr>
          <p:cNvPr id="4" name="TextBox 3">
            <a:extLst>
              <a:ext uri="{FF2B5EF4-FFF2-40B4-BE49-F238E27FC236}">
                <a16:creationId xmlns:a16="http://schemas.microsoft.com/office/drawing/2014/main" id="{3A2BD759-1CCD-4640-87BA-F1602003D699}"/>
              </a:ext>
            </a:extLst>
          </p:cNvPr>
          <p:cNvSpPr txBox="1"/>
          <p:nvPr/>
        </p:nvSpPr>
        <p:spPr>
          <a:xfrm>
            <a:off x="573206" y="464024"/>
            <a:ext cx="10385946" cy="5478423"/>
          </a:xfrm>
          <a:prstGeom prst="rect">
            <a:avLst/>
          </a:prstGeom>
          <a:noFill/>
        </p:spPr>
        <p:txBody>
          <a:bodyPr wrap="square" rtlCol="0">
            <a:spAutoFit/>
          </a:bodyPr>
          <a:lstStyle/>
          <a:p>
            <a:r>
              <a:rPr lang="en-US" sz="4000" dirty="0">
                <a:solidFill>
                  <a:schemeClr val="bg1"/>
                </a:solidFill>
                <a:latin typeface="Arial Rounded MT Bold" panose="020F0704030504030204" pitchFamily="34" charset="0"/>
              </a:rPr>
              <a:t>Non functional Requirement:</a:t>
            </a:r>
          </a:p>
          <a:p>
            <a:endParaRPr lang="en-US" sz="4000" dirty="0">
              <a:solidFill>
                <a:schemeClr val="bg1"/>
              </a:solidFill>
              <a:latin typeface="Arial Rounded MT Bold" panose="020F0704030504030204" pitchFamily="34" charset="0"/>
            </a:endParaRPr>
          </a:p>
          <a:p>
            <a:pPr marL="457200" indent="-457200">
              <a:buFont typeface="Arial" panose="020B0604020202020204" pitchFamily="34" charset="0"/>
              <a:buChar char="•"/>
            </a:pPr>
            <a:r>
              <a:rPr lang="en-US" sz="3000" dirty="0">
                <a:solidFill>
                  <a:schemeClr val="bg1"/>
                </a:solidFill>
                <a:latin typeface="Arial Rounded MT Bold" panose="020F0704030504030204" pitchFamily="34" charset="0"/>
              </a:rPr>
              <a:t>Usability : User Friendly system and self –Explanatory screens.</a:t>
            </a:r>
          </a:p>
          <a:p>
            <a:pPr marL="457200" indent="-457200">
              <a:buFont typeface="Arial" panose="020B0604020202020204" pitchFamily="34" charset="0"/>
              <a:buChar char="•"/>
            </a:pPr>
            <a:endParaRPr lang="en-US" sz="3000" dirty="0">
              <a:solidFill>
                <a:schemeClr val="bg1"/>
              </a:solidFill>
              <a:latin typeface="Arial Rounded MT Bold" panose="020F0704030504030204" pitchFamily="34" charset="0"/>
            </a:endParaRPr>
          </a:p>
          <a:p>
            <a:pPr marL="457200" indent="-457200">
              <a:buFont typeface="Arial" panose="020B0604020202020204" pitchFamily="34" charset="0"/>
              <a:buChar char="•"/>
            </a:pPr>
            <a:r>
              <a:rPr lang="en-US" sz="3000" dirty="0">
                <a:solidFill>
                  <a:schemeClr val="bg1"/>
                </a:solidFill>
                <a:latin typeface="Arial Rounded MT Bold" panose="020F0704030504030204" pitchFamily="34" charset="0"/>
              </a:rPr>
              <a:t>Scalability: Able serve 1500 Users of the office</a:t>
            </a:r>
          </a:p>
          <a:p>
            <a:pPr marL="457200" indent="-457200">
              <a:buFont typeface="Arial" panose="020B0604020202020204" pitchFamily="34" charset="0"/>
              <a:buChar char="•"/>
            </a:pPr>
            <a:endParaRPr lang="en-US" sz="3000" dirty="0">
              <a:solidFill>
                <a:schemeClr val="bg1"/>
              </a:solidFill>
              <a:latin typeface="Arial Rounded MT Bold" panose="020F0704030504030204" pitchFamily="34" charset="0"/>
            </a:endParaRPr>
          </a:p>
          <a:p>
            <a:pPr marL="457200" indent="-457200">
              <a:buFont typeface="Arial" panose="020B0604020202020204" pitchFamily="34" charset="0"/>
              <a:buChar char="•"/>
            </a:pPr>
            <a:endParaRPr lang="en-US" sz="3000" dirty="0">
              <a:solidFill>
                <a:schemeClr val="bg1"/>
              </a:solidFill>
              <a:latin typeface="Arial Rounded MT Bold" panose="020F0704030504030204" pitchFamily="34" charset="0"/>
            </a:endParaRPr>
          </a:p>
          <a:p>
            <a:pPr marL="457200" indent="-457200">
              <a:buFont typeface="Arial" panose="020B0604020202020204" pitchFamily="34" charset="0"/>
              <a:buChar char="•"/>
            </a:pPr>
            <a:r>
              <a:rPr lang="en-US" sz="3000" dirty="0">
                <a:solidFill>
                  <a:schemeClr val="bg1"/>
                </a:solidFill>
                <a:latin typeface="Arial Rounded MT Bold" panose="020F0704030504030204" pitchFamily="34" charset="0"/>
              </a:rPr>
              <a:t>Performance: System Should be light and render Fast.</a:t>
            </a:r>
          </a:p>
          <a:p>
            <a:endParaRPr lang="en-US" sz="3000" dirty="0">
              <a:solidFill>
                <a:schemeClr val="bg1"/>
              </a:solidFill>
              <a:latin typeface="Arial Rounded MT Bold" panose="020F0704030504030204" pitchFamily="34" charset="0"/>
            </a:endParaRPr>
          </a:p>
        </p:txBody>
      </p:sp>
    </p:spTree>
    <p:extLst>
      <p:ext uri="{BB962C8B-B14F-4D97-AF65-F5344CB8AC3E}">
        <p14:creationId xmlns:p14="http://schemas.microsoft.com/office/powerpoint/2010/main" val="6612065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schemeClr>
        </a:solid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7829AF23-4C5C-4F80-9DC3-59C1534B1CA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84416"/>
          </a:xfrm>
          <a:prstGeom prst="rect">
            <a:avLst/>
          </a:prstGeom>
        </p:spPr>
      </p:pic>
      <p:pic>
        <p:nvPicPr>
          <p:cNvPr id="25" name="Picture 24">
            <a:extLst>
              <a:ext uri="{FF2B5EF4-FFF2-40B4-BE49-F238E27FC236}">
                <a16:creationId xmlns:a16="http://schemas.microsoft.com/office/drawing/2014/main" id="{A4A6C0A6-C099-4AE6-A907-25EE879B2DA4}"/>
              </a:ext>
            </a:extLst>
          </p:cNvPr>
          <p:cNvPicPr>
            <a:picLocks noChangeAspect="1"/>
          </p:cNvPicPr>
          <p:nvPr/>
        </p:nvPicPr>
        <p:blipFill>
          <a:blip r:embed="rId3">
            <a:alphaModFix/>
            <a:extLst>
              <a:ext uri="{28A0092B-C50C-407E-A947-70E740481C1C}">
                <a14:useLocalDpi xmlns:a14="http://schemas.microsoft.com/office/drawing/2010/main" val="0"/>
              </a:ext>
            </a:extLst>
          </a:blip>
          <a:srcRect l="10720" t="6036" r="10410" b="78510"/>
          <a:stretch>
            <a:fillRect/>
          </a:stretch>
        </p:blipFill>
        <p:spPr>
          <a:xfrm rot="19498303">
            <a:off x="-6736996" y="9535913"/>
            <a:ext cx="9667398" cy="1065949"/>
          </a:xfrm>
          <a:custGeom>
            <a:avLst/>
            <a:gdLst/>
            <a:ahLst/>
            <a:cxnLst/>
            <a:rect l="l" t="t" r="r" b="b"/>
            <a:pathLst>
              <a:path w="9615812" h="1060261">
                <a:moveTo>
                  <a:pt x="4169187" y="486724"/>
                </a:moveTo>
                <a:cubicBezTo>
                  <a:pt x="4135506" y="486724"/>
                  <a:pt x="4107280" y="500719"/>
                  <a:pt x="4084509" y="528708"/>
                </a:cubicBezTo>
                <a:cubicBezTo>
                  <a:pt x="4061738" y="556696"/>
                  <a:pt x="4050353" y="603661"/>
                  <a:pt x="4050353" y="669601"/>
                </a:cubicBezTo>
                <a:cubicBezTo>
                  <a:pt x="4050353" y="731272"/>
                  <a:pt x="4062094" y="776458"/>
                  <a:pt x="4085577" y="805158"/>
                </a:cubicBezTo>
                <a:cubicBezTo>
                  <a:pt x="4109059" y="833859"/>
                  <a:pt x="4138115" y="848209"/>
                  <a:pt x="4172745" y="848209"/>
                </a:cubicBezTo>
                <a:cubicBezTo>
                  <a:pt x="4209748" y="848209"/>
                  <a:pt x="4240583" y="833740"/>
                  <a:pt x="4265251" y="804802"/>
                </a:cubicBezTo>
                <a:cubicBezTo>
                  <a:pt x="4289920" y="775865"/>
                  <a:pt x="4302254" y="728663"/>
                  <a:pt x="4302254" y="663197"/>
                </a:cubicBezTo>
                <a:cubicBezTo>
                  <a:pt x="4302254" y="603898"/>
                  <a:pt x="4289683" y="559661"/>
                  <a:pt x="4264540" y="530487"/>
                </a:cubicBezTo>
                <a:cubicBezTo>
                  <a:pt x="4239397" y="501312"/>
                  <a:pt x="4207613" y="486724"/>
                  <a:pt x="4169187" y="486724"/>
                </a:cubicBezTo>
                <a:close/>
                <a:moveTo>
                  <a:pt x="8245776" y="469646"/>
                </a:moveTo>
                <a:cubicBezTo>
                  <a:pt x="8203555" y="469646"/>
                  <a:pt x="8168687" y="485894"/>
                  <a:pt x="8141173" y="518390"/>
                </a:cubicBezTo>
                <a:cubicBezTo>
                  <a:pt x="8113658" y="550885"/>
                  <a:pt x="8099901" y="600340"/>
                  <a:pt x="8099901" y="666755"/>
                </a:cubicBezTo>
                <a:cubicBezTo>
                  <a:pt x="8099901" y="734118"/>
                  <a:pt x="8113539" y="783929"/>
                  <a:pt x="8140817" y="816188"/>
                </a:cubicBezTo>
                <a:cubicBezTo>
                  <a:pt x="8168094" y="848446"/>
                  <a:pt x="8202369" y="864575"/>
                  <a:pt x="8243641" y="864575"/>
                </a:cubicBezTo>
                <a:cubicBezTo>
                  <a:pt x="8285387" y="864575"/>
                  <a:pt x="8319662" y="848683"/>
                  <a:pt x="8346465" y="816899"/>
                </a:cubicBezTo>
                <a:cubicBezTo>
                  <a:pt x="8373268" y="785115"/>
                  <a:pt x="8386669" y="734118"/>
                  <a:pt x="8386669" y="663909"/>
                </a:cubicBezTo>
                <a:cubicBezTo>
                  <a:pt x="8386669" y="598443"/>
                  <a:pt x="8373149" y="549699"/>
                  <a:pt x="8346109" y="517678"/>
                </a:cubicBezTo>
                <a:cubicBezTo>
                  <a:pt x="8319069" y="485657"/>
                  <a:pt x="8285624" y="469646"/>
                  <a:pt x="8245776" y="469646"/>
                </a:cubicBezTo>
                <a:close/>
                <a:moveTo>
                  <a:pt x="3226100" y="469646"/>
                </a:moveTo>
                <a:cubicBezTo>
                  <a:pt x="3183880" y="469646"/>
                  <a:pt x="3149012" y="485894"/>
                  <a:pt x="3121498" y="518390"/>
                </a:cubicBezTo>
                <a:cubicBezTo>
                  <a:pt x="3093984" y="550885"/>
                  <a:pt x="3080226" y="600340"/>
                  <a:pt x="3080226" y="666755"/>
                </a:cubicBezTo>
                <a:cubicBezTo>
                  <a:pt x="3080226" y="734118"/>
                  <a:pt x="3093865" y="783929"/>
                  <a:pt x="3121142" y="816188"/>
                </a:cubicBezTo>
                <a:cubicBezTo>
                  <a:pt x="3148420" y="848446"/>
                  <a:pt x="3182694" y="864575"/>
                  <a:pt x="3223966" y="864575"/>
                </a:cubicBezTo>
                <a:cubicBezTo>
                  <a:pt x="3265713" y="864575"/>
                  <a:pt x="3299987" y="848683"/>
                  <a:pt x="3326790" y="816899"/>
                </a:cubicBezTo>
                <a:cubicBezTo>
                  <a:pt x="3353593" y="785115"/>
                  <a:pt x="3366994" y="734118"/>
                  <a:pt x="3366994" y="663909"/>
                </a:cubicBezTo>
                <a:cubicBezTo>
                  <a:pt x="3366994" y="598443"/>
                  <a:pt x="3353474" y="549699"/>
                  <a:pt x="3326434" y="517678"/>
                </a:cubicBezTo>
                <a:cubicBezTo>
                  <a:pt x="3299394" y="485657"/>
                  <a:pt x="3265949" y="469646"/>
                  <a:pt x="3226100" y="469646"/>
                </a:cubicBezTo>
                <a:close/>
                <a:moveTo>
                  <a:pt x="7370052" y="287480"/>
                </a:moveTo>
                <a:lnTo>
                  <a:pt x="7659667" y="287480"/>
                </a:lnTo>
                <a:lnTo>
                  <a:pt x="7659667" y="1043183"/>
                </a:lnTo>
                <a:lnTo>
                  <a:pt x="7370052" y="1043183"/>
                </a:lnTo>
                <a:close/>
                <a:moveTo>
                  <a:pt x="4765732" y="287480"/>
                </a:moveTo>
                <a:lnTo>
                  <a:pt x="5056770" y="287480"/>
                </a:lnTo>
                <a:lnTo>
                  <a:pt x="5056770" y="703046"/>
                </a:lnTo>
                <a:cubicBezTo>
                  <a:pt x="5056770" y="750485"/>
                  <a:pt x="5065547" y="784166"/>
                  <a:pt x="5083099" y="804091"/>
                </a:cubicBezTo>
                <a:cubicBezTo>
                  <a:pt x="5100651" y="824015"/>
                  <a:pt x="5125320" y="833977"/>
                  <a:pt x="5157104" y="833977"/>
                </a:cubicBezTo>
                <a:cubicBezTo>
                  <a:pt x="5191734" y="833977"/>
                  <a:pt x="5220079" y="820694"/>
                  <a:pt x="5242138" y="794129"/>
                </a:cubicBezTo>
                <a:cubicBezTo>
                  <a:pt x="5264197" y="767563"/>
                  <a:pt x="5275227" y="719887"/>
                  <a:pt x="5275227" y="651100"/>
                </a:cubicBezTo>
                <a:lnTo>
                  <a:pt x="5275227" y="287480"/>
                </a:lnTo>
                <a:lnTo>
                  <a:pt x="5564842" y="287480"/>
                </a:lnTo>
                <a:lnTo>
                  <a:pt x="5564842" y="1043183"/>
                </a:lnTo>
                <a:lnTo>
                  <a:pt x="5294440" y="1043183"/>
                </a:lnTo>
                <a:lnTo>
                  <a:pt x="5294440" y="920791"/>
                </a:lnTo>
                <a:cubicBezTo>
                  <a:pt x="5254117" y="971076"/>
                  <a:pt x="5213438" y="1006892"/>
                  <a:pt x="5172403" y="1028240"/>
                </a:cubicBezTo>
                <a:cubicBezTo>
                  <a:pt x="5131368" y="1049587"/>
                  <a:pt x="5080964" y="1060261"/>
                  <a:pt x="5021191" y="1060261"/>
                </a:cubicBezTo>
                <a:cubicBezTo>
                  <a:pt x="4941494" y="1060261"/>
                  <a:pt x="4878993" y="1036423"/>
                  <a:pt x="4833689" y="988747"/>
                </a:cubicBezTo>
                <a:cubicBezTo>
                  <a:pt x="4788384" y="941071"/>
                  <a:pt x="4765732" y="867659"/>
                  <a:pt x="4765732" y="768512"/>
                </a:cubicBezTo>
                <a:close/>
                <a:moveTo>
                  <a:pt x="9359642" y="270402"/>
                </a:moveTo>
                <a:cubicBezTo>
                  <a:pt x="9439814" y="270402"/>
                  <a:pt x="9502552" y="294240"/>
                  <a:pt x="9547856" y="341917"/>
                </a:cubicBezTo>
                <a:cubicBezTo>
                  <a:pt x="9593160" y="389593"/>
                  <a:pt x="9615812" y="463242"/>
                  <a:pt x="9615812" y="562864"/>
                </a:cubicBezTo>
                <a:lnTo>
                  <a:pt x="9615812" y="1043183"/>
                </a:lnTo>
                <a:lnTo>
                  <a:pt x="9324774" y="1043183"/>
                </a:lnTo>
                <a:lnTo>
                  <a:pt x="9324774" y="627618"/>
                </a:lnTo>
                <a:cubicBezTo>
                  <a:pt x="9324774" y="580179"/>
                  <a:pt x="9315998" y="546616"/>
                  <a:pt x="9298446" y="526929"/>
                </a:cubicBezTo>
                <a:cubicBezTo>
                  <a:pt x="9280893" y="507241"/>
                  <a:pt x="9256225" y="497398"/>
                  <a:pt x="9224441" y="497398"/>
                </a:cubicBezTo>
                <a:cubicBezTo>
                  <a:pt x="9189336" y="497398"/>
                  <a:pt x="9160873" y="510681"/>
                  <a:pt x="9139051" y="537247"/>
                </a:cubicBezTo>
                <a:cubicBezTo>
                  <a:pt x="9117229" y="563812"/>
                  <a:pt x="9106318" y="611488"/>
                  <a:pt x="9106318" y="680275"/>
                </a:cubicBezTo>
                <a:lnTo>
                  <a:pt x="9106318" y="1043183"/>
                </a:lnTo>
                <a:lnTo>
                  <a:pt x="8816703" y="1043183"/>
                </a:lnTo>
                <a:lnTo>
                  <a:pt x="8816703" y="287480"/>
                </a:lnTo>
                <a:lnTo>
                  <a:pt x="9086393" y="287480"/>
                </a:lnTo>
                <a:lnTo>
                  <a:pt x="9086393" y="410584"/>
                </a:lnTo>
                <a:cubicBezTo>
                  <a:pt x="9126717" y="360299"/>
                  <a:pt x="9167514" y="324364"/>
                  <a:pt x="9208786" y="302779"/>
                </a:cubicBezTo>
                <a:cubicBezTo>
                  <a:pt x="9250058" y="281195"/>
                  <a:pt x="9300343" y="270402"/>
                  <a:pt x="9359642" y="270402"/>
                </a:cubicBezTo>
                <a:close/>
                <a:moveTo>
                  <a:pt x="8241506" y="270402"/>
                </a:moveTo>
                <a:cubicBezTo>
                  <a:pt x="8392836" y="270402"/>
                  <a:pt x="8507164" y="314283"/>
                  <a:pt x="8584489" y="402046"/>
                </a:cubicBezTo>
                <a:cubicBezTo>
                  <a:pt x="8646634" y="472730"/>
                  <a:pt x="8677707" y="559780"/>
                  <a:pt x="8677707" y="663197"/>
                </a:cubicBezTo>
                <a:cubicBezTo>
                  <a:pt x="8677707" y="779423"/>
                  <a:pt x="8639163" y="874656"/>
                  <a:pt x="8562074" y="948898"/>
                </a:cubicBezTo>
                <a:cubicBezTo>
                  <a:pt x="8484986" y="1023140"/>
                  <a:pt x="8378367" y="1060261"/>
                  <a:pt x="8242218" y="1060261"/>
                </a:cubicBezTo>
                <a:cubicBezTo>
                  <a:pt x="8120774" y="1060261"/>
                  <a:pt x="8022575" y="1029426"/>
                  <a:pt x="7947622" y="967755"/>
                </a:cubicBezTo>
                <a:cubicBezTo>
                  <a:pt x="7855590" y="891378"/>
                  <a:pt x="7809574" y="791282"/>
                  <a:pt x="7809574" y="667466"/>
                </a:cubicBezTo>
                <a:cubicBezTo>
                  <a:pt x="7809574" y="552190"/>
                  <a:pt x="7848474" y="457193"/>
                  <a:pt x="7926274" y="382477"/>
                </a:cubicBezTo>
                <a:cubicBezTo>
                  <a:pt x="8004074" y="307761"/>
                  <a:pt x="8109151" y="270402"/>
                  <a:pt x="8241506" y="270402"/>
                </a:cubicBezTo>
                <a:close/>
                <a:moveTo>
                  <a:pt x="6145732" y="270402"/>
                </a:moveTo>
                <a:cubicBezTo>
                  <a:pt x="6269073" y="270402"/>
                  <a:pt x="6363121" y="292461"/>
                  <a:pt x="6427875" y="336580"/>
                </a:cubicBezTo>
                <a:cubicBezTo>
                  <a:pt x="6492629" y="380698"/>
                  <a:pt x="6538052" y="445215"/>
                  <a:pt x="6564144" y="530131"/>
                </a:cubicBezTo>
                <a:lnTo>
                  <a:pt x="6291607" y="566422"/>
                </a:lnTo>
                <a:cubicBezTo>
                  <a:pt x="6283068" y="534163"/>
                  <a:pt x="6267531" y="509851"/>
                  <a:pt x="6244998" y="493484"/>
                </a:cubicBezTo>
                <a:cubicBezTo>
                  <a:pt x="6222464" y="477118"/>
                  <a:pt x="6192222" y="468934"/>
                  <a:pt x="6154271" y="468934"/>
                </a:cubicBezTo>
                <a:cubicBezTo>
                  <a:pt x="6106358" y="468934"/>
                  <a:pt x="6067576" y="486100"/>
                  <a:pt x="6037927" y="520430"/>
                </a:cubicBezTo>
                <a:cubicBezTo>
                  <a:pt x="6008277" y="554760"/>
                  <a:pt x="5993453" y="606733"/>
                  <a:pt x="5993453" y="676350"/>
                </a:cubicBezTo>
                <a:cubicBezTo>
                  <a:pt x="5993453" y="738384"/>
                  <a:pt x="6008159" y="785501"/>
                  <a:pt x="6037571" y="817700"/>
                </a:cubicBezTo>
                <a:cubicBezTo>
                  <a:pt x="6066983" y="849899"/>
                  <a:pt x="6104460" y="865999"/>
                  <a:pt x="6150001" y="865999"/>
                </a:cubicBezTo>
                <a:cubicBezTo>
                  <a:pt x="6187953" y="865999"/>
                  <a:pt x="6219855" y="856274"/>
                  <a:pt x="6245709" y="836824"/>
                </a:cubicBezTo>
                <a:cubicBezTo>
                  <a:pt x="6271564" y="817374"/>
                  <a:pt x="6290895" y="787487"/>
                  <a:pt x="6303704" y="747164"/>
                </a:cubicBezTo>
                <a:lnTo>
                  <a:pt x="6579087" y="778474"/>
                </a:lnTo>
                <a:cubicBezTo>
                  <a:pt x="6563906" y="835875"/>
                  <a:pt x="6539001" y="885567"/>
                  <a:pt x="6504370" y="927551"/>
                </a:cubicBezTo>
                <a:cubicBezTo>
                  <a:pt x="6469740" y="969534"/>
                  <a:pt x="6425503" y="1002148"/>
                  <a:pt x="6371660" y="1025394"/>
                </a:cubicBezTo>
                <a:cubicBezTo>
                  <a:pt x="6317817" y="1048639"/>
                  <a:pt x="6249386" y="1060261"/>
                  <a:pt x="6166368" y="1060261"/>
                </a:cubicBezTo>
                <a:cubicBezTo>
                  <a:pt x="6086196" y="1060261"/>
                  <a:pt x="6019426" y="1052797"/>
                  <a:pt x="5966057" y="1037869"/>
                </a:cubicBezTo>
                <a:cubicBezTo>
                  <a:pt x="5912688" y="1022940"/>
                  <a:pt x="5866791" y="998768"/>
                  <a:pt x="5828365" y="965354"/>
                </a:cubicBezTo>
                <a:cubicBezTo>
                  <a:pt x="5789940" y="931939"/>
                  <a:pt x="5759816" y="892718"/>
                  <a:pt x="5737994" y="847692"/>
                </a:cubicBezTo>
                <a:cubicBezTo>
                  <a:pt x="5716172" y="802666"/>
                  <a:pt x="5705261" y="742946"/>
                  <a:pt x="5705261" y="668534"/>
                </a:cubicBezTo>
                <a:cubicBezTo>
                  <a:pt x="5705261" y="590801"/>
                  <a:pt x="5718544" y="526102"/>
                  <a:pt x="5745110" y="474438"/>
                </a:cubicBezTo>
                <a:cubicBezTo>
                  <a:pt x="5764560" y="436524"/>
                  <a:pt x="5791126" y="402518"/>
                  <a:pt x="5824807" y="372420"/>
                </a:cubicBezTo>
                <a:cubicBezTo>
                  <a:pt x="5858489" y="342322"/>
                  <a:pt x="5893119" y="319928"/>
                  <a:pt x="5928699" y="305237"/>
                </a:cubicBezTo>
                <a:cubicBezTo>
                  <a:pt x="5985151" y="282014"/>
                  <a:pt x="6057495" y="270402"/>
                  <a:pt x="6145732" y="270402"/>
                </a:cubicBezTo>
                <a:close/>
                <a:moveTo>
                  <a:pt x="3221831" y="270402"/>
                </a:moveTo>
                <a:cubicBezTo>
                  <a:pt x="3373162" y="270402"/>
                  <a:pt x="3487489" y="314283"/>
                  <a:pt x="3564815" y="402046"/>
                </a:cubicBezTo>
                <a:cubicBezTo>
                  <a:pt x="3626960" y="472730"/>
                  <a:pt x="3658032" y="559780"/>
                  <a:pt x="3658032" y="663197"/>
                </a:cubicBezTo>
                <a:cubicBezTo>
                  <a:pt x="3658032" y="779423"/>
                  <a:pt x="3619488" y="874656"/>
                  <a:pt x="3542400" y="948898"/>
                </a:cubicBezTo>
                <a:cubicBezTo>
                  <a:pt x="3465312" y="1023140"/>
                  <a:pt x="3358693" y="1060261"/>
                  <a:pt x="3222543" y="1060261"/>
                </a:cubicBezTo>
                <a:cubicBezTo>
                  <a:pt x="3101099" y="1060261"/>
                  <a:pt x="3002901" y="1029426"/>
                  <a:pt x="2927947" y="967755"/>
                </a:cubicBezTo>
                <a:cubicBezTo>
                  <a:pt x="2835916" y="891378"/>
                  <a:pt x="2789900" y="791282"/>
                  <a:pt x="2789900" y="667466"/>
                </a:cubicBezTo>
                <a:cubicBezTo>
                  <a:pt x="2789900" y="552190"/>
                  <a:pt x="2828800" y="457193"/>
                  <a:pt x="2906599" y="382477"/>
                </a:cubicBezTo>
                <a:cubicBezTo>
                  <a:pt x="2984400" y="307761"/>
                  <a:pt x="3089477" y="270402"/>
                  <a:pt x="3221831" y="270402"/>
                </a:cubicBezTo>
                <a:close/>
                <a:moveTo>
                  <a:pt x="2616278" y="270402"/>
                </a:moveTo>
                <a:cubicBezTo>
                  <a:pt x="2658973" y="270402"/>
                  <a:pt x="2705700" y="283685"/>
                  <a:pt x="2756460" y="310251"/>
                </a:cubicBezTo>
                <a:lnTo>
                  <a:pt x="2666800" y="516611"/>
                </a:lnTo>
                <a:cubicBezTo>
                  <a:pt x="2632644" y="502379"/>
                  <a:pt x="2605604" y="495263"/>
                  <a:pt x="2585680" y="495263"/>
                </a:cubicBezTo>
                <a:cubicBezTo>
                  <a:pt x="2547728" y="495263"/>
                  <a:pt x="2518316" y="510918"/>
                  <a:pt x="2497443" y="542228"/>
                </a:cubicBezTo>
                <a:cubicBezTo>
                  <a:pt x="2467557" y="586346"/>
                  <a:pt x="2452614" y="668890"/>
                  <a:pt x="2452614" y="789859"/>
                </a:cubicBezTo>
                <a:lnTo>
                  <a:pt x="2452614" y="1043183"/>
                </a:lnTo>
                <a:lnTo>
                  <a:pt x="2161575" y="1043183"/>
                </a:lnTo>
                <a:lnTo>
                  <a:pt x="2161575" y="287480"/>
                </a:lnTo>
                <a:lnTo>
                  <a:pt x="2432689" y="287480"/>
                </a:lnTo>
                <a:lnTo>
                  <a:pt x="2432689" y="411296"/>
                </a:lnTo>
                <a:cubicBezTo>
                  <a:pt x="2458781" y="357690"/>
                  <a:pt x="2485702" y="320806"/>
                  <a:pt x="2513454" y="300645"/>
                </a:cubicBezTo>
                <a:cubicBezTo>
                  <a:pt x="2541206" y="280483"/>
                  <a:pt x="2575480" y="270402"/>
                  <a:pt x="2616278" y="270402"/>
                </a:cubicBezTo>
                <a:close/>
                <a:moveTo>
                  <a:pt x="1082418" y="270402"/>
                </a:moveTo>
                <a:cubicBezTo>
                  <a:pt x="1162590" y="270402"/>
                  <a:pt x="1225328" y="294240"/>
                  <a:pt x="1270632" y="341917"/>
                </a:cubicBezTo>
                <a:cubicBezTo>
                  <a:pt x="1315936" y="389593"/>
                  <a:pt x="1338588" y="463242"/>
                  <a:pt x="1338588" y="562864"/>
                </a:cubicBezTo>
                <a:lnTo>
                  <a:pt x="1338588" y="1043183"/>
                </a:lnTo>
                <a:lnTo>
                  <a:pt x="1047550" y="1043183"/>
                </a:lnTo>
                <a:lnTo>
                  <a:pt x="1047550" y="627618"/>
                </a:lnTo>
                <a:cubicBezTo>
                  <a:pt x="1047550" y="580179"/>
                  <a:pt x="1038774" y="546616"/>
                  <a:pt x="1021222" y="526929"/>
                </a:cubicBezTo>
                <a:cubicBezTo>
                  <a:pt x="1003669" y="507241"/>
                  <a:pt x="979001" y="497398"/>
                  <a:pt x="947217" y="497398"/>
                </a:cubicBezTo>
                <a:cubicBezTo>
                  <a:pt x="912112" y="497398"/>
                  <a:pt x="883649" y="510681"/>
                  <a:pt x="861827" y="537247"/>
                </a:cubicBezTo>
                <a:cubicBezTo>
                  <a:pt x="840004" y="563812"/>
                  <a:pt x="829094" y="611488"/>
                  <a:pt x="829094" y="680275"/>
                </a:cubicBezTo>
                <a:lnTo>
                  <a:pt x="829094" y="1043183"/>
                </a:lnTo>
                <a:lnTo>
                  <a:pt x="539479" y="1043183"/>
                </a:lnTo>
                <a:lnTo>
                  <a:pt x="539479" y="287480"/>
                </a:lnTo>
                <a:lnTo>
                  <a:pt x="809169" y="287480"/>
                </a:lnTo>
                <a:lnTo>
                  <a:pt x="809169" y="410584"/>
                </a:lnTo>
                <a:cubicBezTo>
                  <a:pt x="849492" y="360299"/>
                  <a:pt x="890290" y="324364"/>
                  <a:pt x="931562" y="302779"/>
                </a:cubicBezTo>
                <a:cubicBezTo>
                  <a:pt x="972834" y="281195"/>
                  <a:pt x="1023119" y="270402"/>
                  <a:pt x="1082418" y="270402"/>
                </a:cubicBezTo>
                <a:close/>
                <a:moveTo>
                  <a:pt x="7370052" y="0"/>
                </a:moveTo>
                <a:lnTo>
                  <a:pt x="7659667" y="0"/>
                </a:lnTo>
                <a:lnTo>
                  <a:pt x="7659667" y="197109"/>
                </a:lnTo>
                <a:lnTo>
                  <a:pt x="7370052" y="197109"/>
                </a:lnTo>
                <a:close/>
                <a:moveTo>
                  <a:pt x="7061067" y="0"/>
                </a:moveTo>
                <a:lnTo>
                  <a:pt x="7061067" y="287480"/>
                </a:lnTo>
                <a:lnTo>
                  <a:pt x="7220461" y="287480"/>
                </a:lnTo>
                <a:lnTo>
                  <a:pt x="7220461" y="499533"/>
                </a:lnTo>
                <a:lnTo>
                  <a:pt x="7061067" y="499533"/>
                </a:lnTo>
                <a:lnTo>
                  <a:pt x="7061067" y="767266"/>
                </a:lnTo>
                <a:cubicBezTo>
                  <a:pt x="7061067" y="799458"/>
                  <a:pt x="7064150" y="820761"/>
                  <a:pt x="7070317" y="831175"/>
                </a:cubicBezTo>
                <a:cubicBezTo>
                  <a:pt x="7079805" y="847275"/>
                  <a:pt x="7096408" y="855325"/>
                  <a:pt x="7120128" y="855325"/>
                </a:cubicBezTo>
                <a:cubicBezTo>
                  <a:pt x="7141475" y="855325"/>
                  <a:pt x="7171362" y="849169"/>
                  <a:pt x="7209788" y="836857"/>
                </a:cubicBezTo>
                <a:lnTo>
                  <a:pt x="7231135" y="1036779"/>
                </a:lnTo>
                <a:cubicBezTo>
                  <a:pt x="7159502" y="1052434"/>
                  <a:pt x="7092613" y="1060261"/>
                  <a:pt x="7030469" y="1060261"/>
                </a:cubicBezTo>
                <a:cubicBezTo>
                  <a:pt x="6958361" y="1060261"/>
                  <a:pt x="6905230" y="1051022"/>
                  <a:pt x="6871074" y="1032543"/>
                </a:cubicBezTo>
                <a:cubicBezTo>
                  <a:pt x="6836918" y="1014064"/>
                  <a:pt x="6811656" y="985991"/>
                  <a:pt x="6795290" y="948326"/>
                </a:cubicBezTo>
                <a:cubicBezTo>
                  <a:pt x="6778923" y="910660"/>
                  <a:pt x="6770740" y="849662"/>
                  <a:pt x="6770740" y="765332"/>
                </a:cubicBezTo>
                <a:lnTo>
                  <a:pt x="6770740" y="499533"/>
                </a:lnTo>
                <a:lnTo>
                  <a:pt x="6664003" y="499533"/>
                </a:lnTo>
                <a:lnTo>
                  <a:pt x="6664003" y="287480"/>
                </a:lnTo>
                <a:lnTo>
                  <a:pt x="6770740" y="287480"/>
                </a:lnTo>
                <a:lnTo>
                  <a:pt x="6770740" y="148721"/>
                </a:lnTo>
                <a:close/>
                <a:moveTo>
                  <a:pt x="4300119" y="0"/>
                </a:moveTo>
                <a:lnTo>
                  <a:pt x="4592580" y="0"/>
                </a:lnTo>
                <a:lnTo>
                  <a:pt x="4592580" y="1043183"/>
                </a:lnTo>
                <a:lnTo>
                  <a:pt x="4321466" y="1043183"/>
                </a:lnTo>
                <a:lnTo>
                  <a:pt x="4321466" y="931464"/>
                </a:lnTo>
                <a:cubicBezTo>
                  <a:pt x="4283516" y="978903"/>
                  <a:pt x="4248885" y="1010925"/>
                  <a:pt x="4217575" y="1027528"/>
                </a:cubicBezTo>
                <a:cubicBezTo>
                  <a:pt x="4175829" y="1049350"/>
                  <a:pt x="4129339" y="1060261"/>
                  <a:pt x="4078105" y="1060261"/>
                </a:cubicBezTo>
                <a:cubicBezTo>
                  <a:pt x="3975162" y="1060261"/>
                  <a:pt x="3896532" y="1021124"/>
                  <a:pt x="3842214" y="942850"/>
                </a:cubicBezTo>
                <a:cubicBezTo>
                  <a:pt x="3787896" y="864575"/>
                  <a:pt x="3760738" y="769460"/>
                  <a:pt x="3760738" y="657504"/>
                </a:cubicBezTo>
                <a:cubicBezTo>
                  <a:pt x="3760738" y="532265"/>
                  <a:pt x="3790742" y="436439"/>
                  <a:pt x="3850753" y="370024"/>
                </a:cubicBezTo>
                <a:cubicBezTo>
                  <a:pt x="3910764" y="303610"/>
                  <a:pt x="3987022" y="270402"/>
                  <a:pt x="4079528" y="270402"/>
                </a:cubicBezTo>
                <a:cubicBezTo>
                  <a:pt x="4124595" y="270402"/>
                  <a:pt x="4165511" y="277993"/>
                  <a:pt x="4202277" y="293173"/>
                </a:cubicBezTo>
                <a:cubicBezTo>
                  <a:pt x="4239042" y="308354"/>
                  <a:pt x="4271656" y="331124"/>
                  <a:pt x="4300119" y="361485"/>
                </a:cubicBezTo>
                <a:close/>
                <a:moveTo>
                  <a:pt x="1860417" y="0"/>
                </a:moveTo>
                <a:lnTo>
                  <a:pt x="1860417" y="287480"/>
                </a:lnTo>
                <a:lnTo>
                  <a:pt x="2019812" y="287480"/>
                </a:lnTo>
                <a:lnTo>
                  <a:pt x="2019812" y="499533"/>
                </a:lnTo>
                <a:lnTo>
                  <a:pt x="1860417" y="499533"/>
                </a:lnTo>
                <a:lnTo>
                  <a:pt x="1860417" y="767266"/>
                </a:lnTo>
                <a:cubicBezTo>
                  <a:pt x="1860417" y="799458"/>
                  <a:pt x="1863500" y="820761"/>
                  <a:pt x="1869667" y="831175"/>
                </a:cubicBezTo>
                <a:cubicBezTo>
                  <a:pt x="1879155" y="847275"/>
                  <a:pt x="1895759" y="855325"/>
                  <a:pt x="1919479" y="855325"/>
                </a:cubicBezTo>
                <a:cubicBezTo>
                  <a:pt x="1940826" y="855325"/>
                  <a:pt x="1970713" y="849169"/>
                  <a:pt x="2009138" y="836857"/>
                </a:cubicBezTo>
                <a:lnTo>
                  <a:pt x="2030486" y="1036779"/>
                </a:lnTo>
                <a:cubicBezTo>
                  <a:pt x="1958853" y="1052434"/>
                  <a:pt x="1891964" y="1060261"/>
                  <a:pt x="1829819" y="1060261"/>
                </a:cubicBezTo>
                <a:cubicBezTo>
                  <a:pt x="1757711" y="1060261"/>
                  <a:pt x="1704580" y="1051022"/>
                  <a:pt x="1670424" y="1032543"/>
                </a:cubicBezTo>
                <a:cubicBezTo>
                  <a:pt x="1636268" y="1014064"/>
                  <a:pt x="1611007" y="985991"/>
                  <a:pt x="1594640" y="948326"/>
                </a:cubicBezTo>
                <a:cubicBezTo>
                  <a:pt x="1578274" y="910660"/>
                  <a:pt x="1570091" y="849662"/>
                  <a:pt x="1570091" y="765332"/>
                </a:cubicBezTo>
                <a:lnTo>
                  <a:pt x="1570091" y="499533"/>
                </a:lnTo>
                <a:lnTo>
                  <a:pt x="1463353" y="499533"/>
                </a:lnTo>
                <a:lnTo>
                  <a:pt x="1463353" y="287480"/>
                </a:lnTo>
                <a:lnTo>
                  <a:pt x="1570091" y="287480"/>
                </a:lnTo>
                <a:lnTo>
                  <a:pt x="1570091" y="148721"/>
                </a:lnTo>
                <a:close/>
                <a:moveTo>
                  <a:pt x="0" y="0"/>
                </a:moveTo>
                <a:lnTo>
                  <a:pt x="323059" y="0"/>
                </a:lnTo>
                <a:lnTo>
                  <a:pt x="323059" y="1043183"/>
                </a:lnTo>
                <a:lnTo>
                  <a:pt x="0" y="1043183"/>
                </a:lnTo>
                <a:close/>
              </a:path>
            </a:pathLst>
          </a:custGeom>
          <a:solidFill>
            <a:schemeClr val="bg1"/>
          </a:solidFill>
        </p:spPr>
      </p:pic>
      <p:sp>
        <p:nvSpPr>
          <p:cNvPr id="16" name="TextBox 15">
            <a:extLst>
              <a:ext uri="{FF2B5EF4-FFF2-40B4-BE49-F238E27FC236}">
                <a16:creationId xmlns:a16="http://schemas.microsoft.com/office/drawing/2014/main" id="{09BD76E5-B6E8-40CF-B6FB-0067B1E7AAD1}"/>
              </a:ext>
            </a:extLst>
          </p:cNvPr>
          <p:cNvSpPr txBox="1"/>
          <p:nvPr/>
        </p:nvSpPr>
        <p:spPr>
          <a:xfrm>
            <a:off x="354108" y="-834997"/>
            <a:ext cx="12191853" cy="523220"/>
          </a:xfrm>
          <a:prstGeom prst="rect">
            <a:avLst/>
          </a:prstGeom>
          <a:noFill/>
        </p:spPr>
        <p:txBody>
          <a:bodyPr wrap="square" rtlCol="0" anchor="ctr">
            <a:spAutoFit/>
          </a:bodyPr>
          <a:lstStyle/>
          <a:p>
            <a:pPr algn="ctr"/>
            <a:r>
              <a:rPr lang="en-US" altLang="ko-KR" sz="2800" dirty="0">
                <a:solidFill>
                  <a:schemeClr val="bg1"/>
                </a:solidFill>
                <a:latin typeface="Arial Black" panose="020B0A04020102020204" pitchFamily="34" charset="0"/>
                <a:cs typeface="Arial" pitchFamily="34" charset="0"/>
              </a:rPr>
              <a:t>Canteen Ordering System  For </a:t>
            </a:r>
            <a:r>
              <a:rPr lang="en-US" altLang="ko-KR" sz="2800" dirty="0" err="1">
                <a:solidFill>
                  <a:schemeClr val="bg1"/>
                </a:solidFill>
                <a:latin typeface="Arial Black" panose="020B0A04020102020204" pitchFamily="34" charset="0"/>
                <a:cs typeface="Arial" pitchFamily="34" charset="0"/>
              </a:rPr>
              <a:t>Unliever</a:t>
            </a:r>
            <a:endParaRPr lang="ko-KR" altLang="en-US" sz="2800" dirty="0">
              <a:solidFill>
                <a:schemeClr val="bg1"/>
              </a:solidFill>
              <a:latin typeface="Arial Black" panose="020B0A04020102020204" pitchFamily="34" charset="0"/>
              <a:cs typeface="Arial" pitchFamily="34" charset="0"/>
            </a:endParaRPr>
          </a:p>
        </p:txBody>
      </p:sp>
      <p:pic>
        <p:nvPicPr>
          <p:cNvPr id="17" name="Picture 16">
            <a:extLst>
              <a:ext uri="{FF2B5EF4-FFF2-40B4-BE49-F238E27FC236}">
                <a16:creationId xmlns:a16="http://schemas.microsoft.com/office/drawing/2014/main" id="{F29C5267-18B3-49BD-B5E8-99AC508D74FA}"/>
              </a:ext>
            </a:extLst>
          </p:cNvPr>
          <p:cNvPicPr>
            <a:picLocks noChangeAspect="1"/>
          </p:cNvPicPr>
          <p:nvPr/>
        </p:nvPicPr>
        <p:blipFill>
          <a:blip r:embed="rId4">
            <a:alphaModFix/>
            <a:extLst>
              <a:ext uri="{BEBA8EAE-BF5A-486C-A8C5-ECC9F3942E4B}">
                <a14:imgProps xmlns:a14="http://schemas.microsoft.com/office/drawing/2010/main">
                  <a14:imgLayer r:embed="rId5">
                    <a14:imgEffect>
                      <a14:backgroundRemoval t="10000" b="90000" l="10000" r="90000">
                        <a14:foregroundMark x1="28000" y1="39111" x2="43556" y2="24000"/>
                        <a14:foregroundMark x1="53258" y1="36061" x2="54222" y2="46667"/>
                        <a14:foregroundMark x1="52474" y1="27433" x2="52613" y2="28962"/>
                        <a14:foregroundMark x1="54222" y1="46667" x2="46667" y2="52889"/>
                        <a14:foregroundMark x1="29778" y1="23556" x2="32000" y2="48000"/>
                        <a14:foregroundMark x1="32000" y1="48000" x2="54667" y2="62667"/>
                        <a14:foregroundMark x1="54667" y1="62667" x2="68000" y2="36000"/>
                        <a14:foregroundMark x1="68000" y1="36000" x2="66667" y2="23556"/>
                        <a14:foregroundMark x1="30222" y1="22222" x2="39556" y2="22222"/>
                        <a14:foregroundMark x1="28444" y1="21778" x2="27556" y2="44000"/>
                        <a14:foregroundMark x1="27556" y1="44000" x2="42667" y2="62667"/>
                        <a14:foregroundMark x1="42667" y1="62667" x2="65778" y2="53333"/>
                        <a14:foregroundMark x1="65778" y1="53333" x2="66667" y2="26667"/>
                        <a14:foregroundMark x1="66667" y1="26667" x2="56557" y2="22135"/>
                        <a14:foregroundMark x1="57351" y1="20693" x2="67111" y2="21778"/>
                        <a14:backgroundMark x1="45778" y1="23111" x2="46222" y2="28000"/>
                        <a14:backgroundMark x1="46667" y1="29333" x2="47111" y2="36444"/>
                        <a14:backgroundMark x1="52889" y1="20444" x2="58222" y2="19111"/>
                      </a14:backgroundRemoval>
                    </a14:imgEffect>
                  </a14:imgLayer>
                </a14:imgProps>
              </a:ext>
              <a:ext uri="{28A0092B-C50C-407E-A947-70E740481C1C}">
                <a14:useLocalDpi xmlns:a14="http://schemas.microsoft.com/office/drawing/2010/main" val="0"/>
              </a:ext>
            </a:extLst>
          </a:blip>
          <a:stretch>
            <a:fillRect/>
          </a:stretch>
        </p:blipFill>
        <p:spPr>
          <a:xfrm>
            <a:off x="13305922" y="2620604"/>
            <a:ext cx="2143125" cy="2143125"/>
          </a:xfrm>
          <a:prstGeom prst="rect">
            <a:avLst/>
          </a:prstGeom>
          <a:noFill/>
        </p:spPr>
      </p:pic>
    </p:spTree>
    <p:extLst>
      <p:ext uri="{BB962C8B-B14F-4D97-AF65-F5344CB8AC3E}">
        <p14:creationId xmlns:p14="http://schemas.microsoft.com/office/powerpoint/2010/main" val="33570198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schemeClr>
        </a:solid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7829AF23-4C5C-4F80-9DC3-59C1534B1CA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84416"/>
          </a:xfrm>
          <a:prstGeom prst="rect">
            <a:avLst/>
          </a:prstGeom>
        </p:spPr>
      </p:pic>
      <p:pic>
        <p:nvPicPr>
          <p:cNvPr id="25" name="Picture 24">
            <a:extLst>
              <a:ext uri="{FF2B5EF4-FFF2-40B4-BE49-F238E27FC236}">
                <a16:creationId xmlns:a16="http://schemas.microsoft.com/office/drawing/2014/main" id="{A4A6C0A6-C099-4AE6-A907-25EE879B2DA4}"/>
              </a:ext>
            </a:extLst>
          </p:cNvPr>
          <p:cNvPicPr>
            <a:picLocks noChangeAspect="1"/>
          </p:cNvPicPr>
          <p:nvPr/>
        </p:nvPicPr>
        <p:blipFill>
          <a:blip r:embed="rId3">
            <a:alphaModFix/>
            <a:extLst>
              <a:ext uri="{28A0092B-C50C-407E-A947-70E740481C1C}">
                <a14:useLocalDpi xmlns:a14="http://schemas.microsoft.com/office/drawing/2010/main" val="0"/>
              </a:ext>
            </a:extLst>
          </a:blip>
          <a:srcRect l="10720" t="6036" r="10410" b="78510"/>
          <a:stretch>
            <a:fillRect/>
          </a:stretch>
        </p:blipFill>
        <p:spPr>
          <a:xfrm rot="19498303">
            <a:off x="1167095" y="2677912"/>
            <a:ext cx="9667398" cy="1065949"/>
          </a:xfrm>
          <a:custGeom>
            <a:avLst/>
            <a:gdLst/>
            <a:ahLst/>
            <a:cxnLst/>
            <a:rect l="l" t="t" r="r" b="b"/>
            <a:pathLst>
              <a:path w="9615812" h="1060261">
                <a:moveTo>
                  <a:pt x="4169187" y="486724"/>
                </a:moveTo>
                <a:cubicBezTo>
                  <a:pt x="4135506" y="486724"/>
                  <a:pt x="4107280" y="500719"/>
                  <a:pt x="4084509" y="528708"/>
                </a:cubicBezTo>
                <a:cubicBezTo>
                  <a:pt x="4061738" y="556696"/>
                  <a:pt x="4050353" y="603661"/>
                  <a:pt x="4050353" y="669601"/>
                </a:cubicBezTo>
                <a:cubicBezTo>
                  <a:pt x="4050353" y="731272"/>
                  <a:pt x="4062094" y="776458"/>
                  <a:pt x="4085577" y="805158"/>
                </a:cubicBezTo>
                <a:cubicBezTo>
                  <a:pt x="4109059" y="833859"/>
                  <a:pt x="4138115" y="848209"/>
                  <a:pt x="4172745" y="848209"/>
                </a:cubicBezTo>
                <a:cubicBezTo>
                  <a:pt x="4209748" y="848209"/>
                  <a:pt x="4240583" y="833740"/>
                  <a:pt x="4265251" y="804802"/>
                </a:cubicBezTo>
                <a:cubicBezTo>
                  <a:pt x="4289920" y="775865"/>
                  <a:pt x="4302254" y="728663"/>
                  <a:pt x="4302254" y="663197"/>
                </a:cubicBezTo>
                <a:cubicBezTo>
                  <a:pt x="4302254" y="603898"/>
                  <a:pt x="4289683" y="559661"/>
                  <a:pt x="4264540" y="530487"/>
                </a:cubicBezTo>
                <a:cubicBezTo>
                  <a:pt x="4239397" y="501312"/>
                  <a:pt x="4207613" y="486724"/>
                  <a:pt x="4169187" y="486724"/>
                </a:cubicBezTo>
                <a:close/>
                <a:moveTo>
                  <a:pt x="8245776" y="469646"/>
                </a:moveTo>
                <a:cubicBezTo>
                  <a:pt x="8203555" y="469646"/>
                  <a:pt x="8168687" y="485894"/>
                  <a:pt x="8141173" y="518390"/>
                </a:cubicBezTo>
                <a:cubicBezTo>
                  <a:pt x="8113658" y="550885"/>
                  <a:pt x="8099901" y="600340"/>
                  <a:pt x="8099901" y="666755"/>
                </a:cubicBezTo>
                <a:cubicBezTo>
                  <a:pt x="8099901" y="734118"/>
                  <a:pt x="8113539" y="783929"/>
                  <a:pt x="8140817" y="816188"/>
                </a:cubicBezTo>
                <a:cubicBezTo>
                  <a:pt x="8168094" y="848446"/>
                  <a:pt x="8202369" y="864575"/>
                  <a:pt x="8243641" y="864575"/>
                </a:cubicBezTo>
                <a:cubicBezTo>
                  <a:pt x="8285387" y="864575"/>
                  <a:pt x="8319662" y="848683"/>
                  <a:pt x="8346465" y="816899"/>
                </a:cubicBezTo>
                <a:cubicBezTo>
                  <a:pt x="8373268" y="785115"/>
                  <a:pt x="8386669" y="734118"/>
                  <a:pt x="8386669" y="663909"/>
                </a:cubicBezTo>
                <a:cubicBezTo>
                  <a:pt x="8386669" y="598443"/>
                  <a:pt x="8373149" y="549699"/>
                  <a:pt x="8346109" y="517678"/>
                </a:cubicBezTo>
                <a:cubicBezTo>
                  <a:pt x="8319069" y="485657"/>
                  <a:pt x="8285624" y="469646"/>
                  <a:pt x="8245776" y="469646"/>
                </a:cubicBezTo>
                <a:close/>
                <a:moveTo>
                  <a:pt x="3226100" y="469646"/>
                </a:moveTo>
                <a:cubicBezTo>
                  <a:pt x="3183880" y="469646"/>
                  <a:pt x="3149012" y="485894"/>
                  <a:pt x="3121498" y="518390"/>
                </a:cubicBezTo>
                <a:cubicBezTo>
                  <a:pt x="3093984" y="550885"/>
                  <a:pt x="3080226" y="600340"/>
                  <a:pt x="3080226" y="666755"/>
                </a:cubicBezTo>
                <a:cubicBezTo>
                  <a:pt x="3080226" y="734118"/>
                  <a:pt x="3093865" y="783929"/>
                  <a:pt x="3121142" y="816188"/>
                </a:cubicBezTo>
                <a:cubicBezTo>
                  <a:pt x="3148420" y="848446"/>
                  <a:pt x="3182694" y="864575"/>
                  <a:pt x="3223966" y="864575"/>
                </a:cubicBezTo>
                <a:cubicBezTo>
                  <a:pt x="3265713" y="864575"/>
                  <a:pt x="3299987" y="848683"/>
                  <a:pt x="3326790" y="816899"/>
                </a:cubicBezTo>
                <a:cubicBezTo>
                  <a:pt x="3353593" y="785115"/>
                  <a:pt x="3366994" y="734118"/>
                  <a:pt x="3366994" y="663909"/>
                </a:cubicBezTo>
                <a:cubicBezTo>
                  <a:pt x="3366994" y="598443"/>
                  <a:pt x="3353474" y="549699"/>
                  <a:pt x="3326434" y="517678"/>
                </a:cubicBezTo>
                <a:cubicBezTo>
                  <a:pt x="3299394" y="485657"/>
                  <a:pt x="3265949" y="469646"/>
                  <a:pt x="3226100" y="469646"/>
                </a:cubicBezTo>
                <a:close/>
                <a:moveTo>
                  <a:pt x="7370052" y="287480"/>
                </a:moveTo>
                <a:lnTo>
                  <a:pt x="7659667" y="287480"/>
                </a:lnTo>
                <a:lnTo>
                  <a:pt x="7659667" y="1043183"/>
                </a:lnTo>
                <a:lnTo>
                  <a:pt x="7370052" y="1043183"/>
                </a:lnTo>
                <a:close/>
                <a:moveTo>
                  <a:pt x="4765732" y="287480"/>
                </a:moveTo>
                <a:lnTo>
                  <a:pt x="5056770" y="287480"/>
                </a:lnTo>
                <a:lnTo>
                  <a:pt x="5056770" y="703046"/>
                </a:lnTo>
                <a:cubicBezTo>
                  <a:pt x="5056770" y="750485"/>
                  <a:pt x="5065547" y="784166"/>
                  <a:pt x="5083099" y="804091"/>
                </a:cubicBezTo>
                <a:cubicBezTo>
                  <a:pt x="5100651" y="824015"/>
                  <a:pt x="5125320" y="833977"/>
                  <a:pt x="5157104" y="833977"/>
                </a:cubicBezTo>
                <a:cubicBezTo>
                  <a:pt x="5191734" y="833977"/>
                  <a:pt x="5220079" y="820694"/>
                  <a:pt x="5242138" y="794129"/>
                </a:cubicBezTo>
                <a:cubicBezTo>
                  <a:pt x="5264197" y="767563"/>
                  <a:pt x="5275227" y="719887"/>
                  <a:pt x="5275227" y="651100"/>
                </a:cubicBezTo>
                <a:lnTo>
                  <a:pt x="5275227" y="287480"/>
                </a:lnTo>
                <a:lnTo>
                  <a:pt x="5564842" y="287480"/>
                </a:lnTo>
                <a:lnTo>
                  <a:pt x="5564842" y="1043183"/>
                </a:lnTo>
                <a:lnTo>
                  <a:pt x="5294440" y="1043183"/>
                </a:lnTo>
                <a:lnTo>
                  <a:pt x="5294440" y="920791"/>
                </a:lnTo>
                <a:cubicBezTo>
                  <a:pt x="5254117" y="971076"/>
                  <a:pt x="5213438" y="1006892"/>
                  <a:pt x="5172403" y="1028240"/>
                </a:cubicBezTo>
                <a:cubicBezTo>
                  <a:pt x="5131368" y="1049587"/>
                  <a:pt x="5080964" y="1060261"/>
                  <a:pt x="5021191" y="1060261"/>
                </a:cubicBezTo>
                <a:cubicBezTo>
                  <a:pt x="4941494" y="1060261"/>
                  <a:pt x="4878993" y="1036423"/>
                  <a:pt x="4833689" y="988747"/>
                </a:cubicBezTo>
                <a:cubicBezTo>
                  <a:pt x="4788384" y="941071"/>
                  <a:pt x="4765732" y="867659"/>
                  <a:pt x="4765732" y="768512"/>
                </a:cubicBezTo>
                <a:close/>
                <a:moveTo>
                  <a:pt x="9359642" y="270402"/>
                </a:moveTo>
                <a:cubicBezTo>
                  <a:pt x="9439814" y="270402"/>
                  <a:pt x="9502552" y="294240"/>
                  <a:pt x="9547856" y="341917"/>
                </a:cubicBezTo>
                <a:cubicBezTo>
                  <a:pt x="9593160" y="389593"/>
                  <a:pt x="9615812" y="463242"/>
                  <a:pt x="9615812" y="562864"/>
                </a:cubicBezTo>
                <a:lnTo>
                  <a:pt x="9615812" y="1043183"/>
                </a:lnTo>
                <a:lnTo>
                  <a:pt x="9324774" y="1043183"/>
                </a:lnTo>
                <a:lnTo>
                  <a:pt x="9324774" y="627618"/>
                </a:lnTo>
                <a:cubicBezTo>
                  <a:pt x="9324774" y="580179"/>
                  <a:pt x="9315998" y="546616"/>
                  <a:pt x="9298446" y="526929"/>
                </a:cubicBezTo>
                <a:cubicBezTo>
                  <a:pt x="9280893" y="507241"/>
                  <a:pt x="9256225" y="497398"/>
                  <a:pt x="9224441" y="497398"/>
                </a:cubicBezTo>
                <a:cubicBezTo>
                  <a:pt x="9189336" y="497398"/>
                  <a:pt x="9160873" y="510681"/>
                  <a:pt x="9139051" y="537247"/>
                </a:cubicBezTo>
                <a:cubicBezTo>
                  <a:pt x="9117229" y="563812"/>
                  <a:pt x="9106318" y="611488"/>
                  <a:pt x="9106318" y="680275"/>
                </a:cubicBezTo>
                <a:lnTo>
                  <a:pt x="9106318" y="1043183"/>
                </a:lnTo>
                <a:lnTo>
                  <a:pt x="8816703" y="1043183"/>
                </a:lnTo>
                <a:lnTo>
                  <a:pt x="8816703" y="287480"/>
                </a:lnTo>
                <a:lnTo>
                  <a:pt x="9086393" y="287480"/>
                </a:lnTo>
                <a:lnTo>
                  <a:pt x="9086393" y="410584"/>
                </a:lnTo>
                <a:cubicBezTo>
                  <a:pt x="9126717" y="360299"/>
                  <a:pt x="9167514" y="324364"/>
                  <a:pt x="9208786" y="302779"/>
                </a:cubicBezTo>
                <a:cubicBezTo>
                  <a:pt x="9250058" y="281195"/>
                  <a:pt x="9300343" y="270402"/>
                  <a:pt x="9359642" y="270402"/>
                </a:cubicBezTo>
                <a:close/>
                <a:moveTo>
                  <a:pt x="8241506" y="270402"/>
                </a:moveTo>
                <a:cubicBezTo>
                  <a:pt x="8392836" y="270402"/>
                  <a:pt x="8507164" y="314283"/>
                  <a:pt x="8584489" y="402046"/>
                </a:cubicBezTo>
                <a:cubicBezTo>
                  <a:pt x="8646634" y="472730"/>
                  <a:pt x="8677707" y="559780"/>
                  <a:pt x="8677707" y="663197"/>
                </a:cubicBezTo>
                <a:cubicBezTo>
                  <a:pt x="8677707" y="779423"/>
                  <a:pt x="8639163" y="874656"/>
                  <a:pt x="8562074" y="948898"/>
                </a:cubicBezTo>
                <a:cubicBezTo>
                  <a:pt x="8484986" y="1023140"/>
                  <a:pt x="8378367" y="1060261"/>
                  <a:pt x="8242218" y="1060261"/>
                </a:cubicBezTo>
                <a:cubicBezTo>
                  <a:pt x="8120774" y="1060261"/>
                  <a:pt x="8022575" y="1029426"/>
                  <a:pt x="7947622" y="967755"/>
                </a:cubicBezTo>
                <a:cubicBezTo>
                  <a:pt x="7855590" y="891378"/>
                  <a:pt x="7809574" y="791282"/>
                  <a:pt x="7809574" y="667466"/>
                </a:cubicBezTo>
                <a:cubicBezTo>
                  <a:pt x="7809574" y="552190"/>
                  <a:pt x="7848474" y="457193"/>
                  <a:pt x="7926274" y="382477"/>
                </a:cubicBezTo>
                <a:cubicBezTo>
                  <a:pt x="8004074" y="307761"/>
                  <a:pt x="8109151" y="270402"/>
                  <a:pt x="8241506" y="270402"/>
                </a:cubicBezTo>
                <a:close/>
                <a:moveTo>
                  <a:pt x="6145732" y="270402"/>
                </a:moveTo>
                <a:cubicBezTo>
                  <a:pt x="6269073" y="270402"/>
                  <a:pt x="6363121" y="292461"/>
                  <a:pt x="6427875" y="336580"/>
                </a:cubicBezTo>
                <a:cubicBezTo>
                  <a:pt x="6492629" y="380698"/>
                  <a:pt x="6538052" y="445215"/>
                  <a:pt x="6564144" y="530131"/>
                </a:cubicBezTo>
                <a:lnTo>
                  <a:pt x="6291607" y="566422"/>
                </a:lnTo>
                <a:cubicBezTo>
                  <a:pt x="6283068" y="534163"/>
                  <a:pt x="6267531" y="509851"/>
                  <a:pt x="6244998" y="493484"/>
                </a:cubicBezTo>
                <a:cubicBezTo>
                  <a:pt x="6222464" y="477118"/>
                  <a:pt x="6192222" y="468934"/>
                  <a:pt x="6154271" y="468934"/>
                </a:cubicBezTo>
                <a:cubicBezTo>
                  <a:pt x="6106358" y="468934"/>
                  <a:pt x="6067576" y="486100"/>
                  <a:pt x="6037927" y="520430"/>
                </a:cubicBezTo>
                <a:cubicBezTo>
                  <a:pt x="6008277" y="554760"/>
                  <a:pt x="5993453" y="606733"/>
                  <a:pt x="5993453" y="676350"/>
                </a:cubicBezTo>
                <a:cubicBezTo>
                  <a:pt x="5993453" y="738384"/>
                  <a:pt x="6008159" y="785501"/>
                  <a:pt x="6037571" y="817700"/>
                </a:cubicBezTo>
                <a:cubicBezTo>
                  <a:pt x="6066983" y="849899"/>
                  <a:pt x="6104460" y="865999"/>
                  <a:pt x="6150001" y="865999"/>
                </a:cubicBezTo>
                <a:cubicBezTo>
                  <a:pt x="6187953" y="865999"/>
                  <a:pt x="6219855" y="856274"/>
                  <a:pt x="6245709" y="836824"/>
                </a:cubicBezTo>
                <a:cubicBezTo>
                  <a:pt x="6271564" y="817374"/>
                  <a:pt x="6290895" y="787487"/>
                  <a:pt x="6303704" y="747164"/>
                </a:cubicBezTo>
                <a:lnTo>
                  <a:pt x="6579087" y="778474"/>
                </a:lnTo>
                <a:cubicBezTo>
                  <a:pt x="6563906" y="835875"/>
                  <a:pt x="6539001" y="885567"/>
                  <a:pt x="6504370" y="927551"/>
                </a:cubicBezTo>
                <a:cubicBezTo>
                  <a:pt x="6469740" y="969534"/>
                  <a:pt x="6425503" y="1002148"/>
                  <a:pt x="6371660" y="1025394"/>
                </a:cubicBezTo>
                <a:cubicBezTo>
                  <a:pt x="6317817" y="1048639"/>
                  <a:pt x="6249386" y="1060261"/>
                  <a:pt x="6166368" y="1060261"/>
                </a:cubicBezTo>
                <a:cubicBezTo>
                  <a:pt x="6086196" y="1060261"/>
                  <a:pt x="6019426" y="1052797"/>
                  <a:pt x="5966057" y="1037869"/>
                </a:cubicBezTo>
                <a:cubicBezTo>
                  <a:pt x="5912688" y="1022940"/>
                  <a:pt x="5866791" y="998768"/>
                  <a:pt x="5828365" y="965354"/>
                </a:cubicBezTo>
                <a:cubicBezTo>
                  <a:pt x="5789940" y="931939"/>
                  <a:pt x="5759816" y="892718"/>
                  <a:pt x="5737994" y="847692"/>
                </a:cubicBezTo>
                <a:cubicBezTo>
                  <a:pt x="5716172" y="802666"/>
                  <a:pt x="5705261" y="742946"/>
                  <a:pt x="5705261" y="668534"/>
                </a:cubicBezTo>
                <a:cubicBezTo>
                  <a:pt x="5705261" y="590801"/>
                  <a:pt x="5718544" y="526102"/>
                  <a:pt x="5745110" y="474438"/>
                </a:cubicBezTo>
                <a:cubicBezTo>
                  <a:pt x="5764560" y="436524"/>
                  <a:pt x="5791126" y="402518"/>
                  <a:pt x="5824807" y="372420"/>
                </a:cubicBezTo>
                <a:cubicBezTo>
                  <a:pt x="5858489" y="342322"/>
                  <a:pt x="5893119" y="319928"/>
                  <a:pt x="5928699" y="305237"/>
                </a:cubicBezTo>
                <a:cubicBezTo>
                  <a:pt x="5985151" y="282014"/>
                  <a:pt x="6057495" y="270402"/>
                  <a:pt x="6145732" y="270402"/>
                </a:cubicBezTo>
                <a:close/>
                <a:moveTo>
                  <a:pt x="3221831" y="270402"/>
                </a:moveTo>
                <a:cubicBezTo>
                  <a:pt x="3373162" y="270402"/>
                  <a:pt x="3487489" y="314283"/>
                  <a:pt x="3564815" y="402046"/>
                </a:cubicBezTo>
                <a:cubicBezTo>
                  <a:pt x="3626960" y="472730"/>
                  <a:pt x="3658032" y="559780"/>
                  <a:pt x="3658032" y="663197"/>
                </a:cubicBezTo>
                <a:cubicBezTo>
                  <a:pt x="3658032" y="779423"/>
                  <a:pt x="3619488" y="874656"/>
                  <a:pt x="3542400" y="948898"/>
                </a:cubicBezTo>
                <a:cubicBezTo>
                  <a:pt x="3465312" y="1023140"/>
                  <a:pt x="3358693" y="1060261"/>
                  <a:pt x="3222543" y="1060261"/>
                </a:cubicBezTo>
                <a:cubicBezTo>
                  <a:pt x="3101099" y="1060261"/>
                  <a:pt x="3002901" y="1029426"/>
                  <a:pt x="2927947" y="967755"/>
                </a:cubicBezTo>
                <a:cubicBezTo>
                  <a:pt x="2835916" y="891378"/>
                  <a:pt x="2789900" y="791282"/>
                  <a:pt x="2789900" y="667466"/>
                </a:cubicBezTo>
                <a:cubicBezTo>
                  <a:pt x="2789900" y="552190"/>
                  <a:pt x="2828800" y="457193"/>
                  <a:pt x="2906599" y="382477"/>
                </a:cubicBezTo>
                <a:cubicBezTo>
                  <a:pt x="2984400" y="307761"/>
                  <a:pt x="3089477" y="270402"/>
                  <a:pt x="3221831" y="270402"/>
                </a:cubicBezTo>
                <a:close/>
                <a:moveTo>
                  <a:pt x="2616278" y="270402"/>
                </a:moveTo>
                <a:cubicBezTo>
                  <a:pt x="2658973" y="270402"/>
                  <a:pt x="2705700" y="283685"/>
                  <a:pt x="2756460" y="310251"/>
                </a:cubicBezTo>
                <a:lnTo>
                  <a:pt x="2666800" y="516611"/>
                </a:lnTo>
                <a:cubicBezTo>
                  <a:pt x="2632644" y="502379"/>
                  <a:pt x="2605604" y="495263"/>
                  <a:pt x="2585680" y="495263"/>
                </a:cubicBezTo>
                <a:cubicBezTo>
                  <a:pt x="2547728" y="495263"/>
                  <a:pt x="2518316" y="510918"/>
                  <a:pt x="2497443" y="542228"/>
                </a:cubicBezTo>
                <a:cubicBezTo>
                  <a:pt x="2467557" y="586346"/>
                  <a:pt x="2452614" y="668890"/>
                  <a:pt x="2452614" y="789859"/>
                </a:cubicBezTo>
                <a:lnTo>
                  <a:pt x="2452614" y="1043183"/>
                </a:lnTo>
                <a:lnTo>
                  <a:pt x="2161575" y="1043183"/>
                </a:lnTo>
                <a:lnTo>
                  <a:pt x="2161575" y="287480"/>
                </a:lnTo>
                <a:lnTo>
                  <a:pt x="2432689" y="287480"/>
                </a:lnTo>
                <a:lnTo>
                  <a:pt x="2432689" y="411296"/>
                </a:lnTo>
                <a:cubicBezTo>
                  <a:pt x="2458781" y="357690"/>
                  <a:pt x="2485702" y="320806"/>
                  <a:pt x="2513454" y="300645"/>
                </a:cubicBezTo>
                <a:cubicBezTo>
                  <a:pt x="2541206" y="280483"/>
                  <a:pt x="2575480" y="270402"/>
                  <a:pt x="2616278" y="270402"/>
                </a:cubicBezTo>
                <a:close/>
                <a:moveTo>
                  <a:pt x="1082418" y="270402"/>
                </a:moveTo>
                <a:cubicBezTo>
                  <a:pt x="1162590" y="270402"/>
                  <a:pt x="1225328" y="294240"/>
                  <a:pt x="1270632" y="341917"/>
                </a:cubicBezTo>
                <a:cubicBezTo>
                  <a:pt x="1315936" y="389593"/>
                  <a:pt x="1338588" y="463242"/>
                  <a:pt x="1338588" y="562864"/>
                </a:cubicBezTo>
                <a:lnTo>
                  <a:pt x="1338588" y="1043183"/>
                </a:lnTo>
                <a:lnTo>
                  <a:pt x="1047550" y="1043183"/>
                </a:lnTo>
                <a:lnTo>
                  <a:pt x="1047550" y="627618"/>
                </a:lnTo>
                <a:cubicBezTo>
                  <a:pt x="1047550" y="580179"/>
                  <a:pt x="1038774" y="546616"/>
                  <a:pt x="1021222" y="526929"/>
                </a:cubicBezTo>
                <a:cubicBezTo>
                  <a:pt x="1003669" y="507241"/>
                  <a:pt x="979001" y="497398"/>
                  <a:pt x="947217" y="497398"/>
                </a:cubicBezTo>
                <a:cubicBezTo>
                  <a:pt x="912112" y="497398"/>
                  <a:pt x="883649" y="510681"/>
                  <a:pt x="861827" y="537247"/>
                </a:cubicBezTo>
                <a:cubicBezTo>
                  <a:pt x="840004" y="563812"/>
                  <a:pt x="829094" y="611488"/>
                  <a:pt x="829094" y="680275"/>
                </a:cubicBezTo>
                <a:lnTo>
                  <a:pt x="829094" y="1043183"/>
                </a:lnTo>
                <a:lnTo>
                  <a:pt x="539479" y="1043183"/>
                </a:lnTo>
                <a:lnTo>
                  <a:pt x="539479" y="287480"/>
                </a:lnTo>
                <a:lnTo>
                  <a:pt x="809169" y="287480"/>
                </a:lnTo>
                <a:lnTo>
                  <a:pt x="809169" y="410584"/>
                </a:lnTo>
                <a:cubicBezTo>
                  <a:pt x="849492" y="360299"/>
                  <a:pt x="890290" y="324364"/>
                  <a:pt x="931562" y="302779"/>
                </a:cubicBezTo>
                <a:cubicBezTo>
                  <a:pt x="972834" y="281195"/>
                  <a:pt x="1023119" y="270402"/>
                  <a:pt x="1082418" y="270402"/>
                </a:cubicBezTo>
                <a:close/>
                <a:moveTo>
                  <a:pt x="7370052" y="0"/>
                </a:moveTo>
                <a:lnTo>
                  <a:pt x="7659667" y="0"/>
                </a:lnTo>
                <a:lnTo>
                  <a:pt x="7659667" y="197109"/>
                </a:lnTo>
                <a:lnTo>
                  <a:pt x="7370052" y="197109"/>
                </a:lnTo>
                <a:close/>
                <a:moveTo>
                  <a:pt x="7061067" y="0"/>
                </a:moveTo>
                <a:lnTo>
                  <a:pt x="7061067" y="287480"/>
                </a:lnTo>
                <a:lnTo>
                  <a:pt x="7220461" y="287480"/>
                </a:lnTo>
                <a:lnTo>
                  <a:pt x="7220461" y="499533"/>
                </a:lnTo>
                <a:lnTo>
                  <a:pt x="7061067" y="499533"/>
                </a:lnTo>
                <a:lnTo>
                  <a:pt x="7061067" y="767266"/>
                </a:lnTo>
                <a:cubicBezTo>
                  <a:pt x="7061067" y="799458"/>
                  <a:pt x="7064150" y="820761"/>
                  <a:pt x="7070317" y="831175"/>
                </a:cubicBezTo>
                <a:cubicBezTo>
                  <a:pt x="7079805" y="847275"/>
                  <a:pt x="7096408" y="855325"/>
                  <a:pt x="7120128" y="855325"/>
                </a:cubicBezTo>
                <a:cubicBezTo>
                  <a:pt x="7141475" y="855325"/>
                  <a:pt x="7171362" y="849169"/>
                  <a:pt x="7209788" y="836857"/>
                </a:cubicBezTo>
                <a:lnTo>
                  <a:pt x="7231135" y="1036779"/>
                </a:lnTo>
                <a:cubicBezTo>
                  <a:pt x="7159502" y="1052434"/>
                  <a:pt x="7092613" y="1060261"/>
                  <a:pt x="7030469" y="1060261"/>
                </a:cubicBezTo>
                <a:cubicBezTo>
                  <a:pt x="6958361" y="1060261"/>
                  <a:pt x="6905230" y="1051022"/>
                  <a:pt x="6871074" y="1032543"/>
                </a:cubicBezTo>
                <a:cubicBezTo>
                  <a:pt x="6836918" y="1014064"/>
                  <a:pt x="6811656" y="985991"/>
                  <a:pt x="6795290" y="948326"/>
                </a:cubicBezTo>
                <a:cubicBezTo>
                  <a:pt x="6778923" y="910660"/>
                  <a:pt x="6770740" y="849662"/>
                  <a:pt x="6770740" y="765332"/>
                </a:cubicBezTo>
                <a:lnTo>
                  <a:pt x="6770740" y="499533"/>
                </a:lnTo>
                <a:lnTo>
                  <a:pt x="6664003" y="499533"/>
                </a:lnTo>
                <a:lnTo>
                  <a:pt x="6664003" y="287480"/>
                </a:lnTo>
                <a:lnTo>
                  <a:pt x="6770740" y="287480"/>
                </a:lnTo>
                <a:lnTo>
                  <a:pt x="6770740" y="148721"/>
                </a:lnTo>
                <a:close/>
                <a:moveTo>
                  <a:pt x="4300119" y="0"/>
                </a:moveTo>
                <a:lnTo>
                  <a:pt x="4592580" y="0"/>
                </a:lnTo>
                <a:lnTo>
                  <a:pt x="4592580" y="1043183"/>
                </a:lnTo>
                <a:lnTo>
                  <a:pt x="4321466" y="1043183"/>
                </a:lnTo>
                <a:lnTo>
                  <a:pt x="4321466" y="931464"/>
                </a:lnTo>
                <a:cubicBezTo>
                  <a:pt x="4283516" y="978903"/>
                  <a:pt x="4248885" y="1010925"/>
                  <a:pt x="4217575" y="1027528"/>
                </a:cubicBezTo>
                <a:cubicBezTo>
                  <a:pt x="4175829" y="1049350"/>
                  <a:pt x="4129339" y="1060261"/>
                  <a:pt x="4078105" y="1060261"/>
                </a:cubicBezTo>
                <a:cubicBezTo>
                  <a:pt x="3975162" y="1060261"/>
                  <a:pt x="3896532" y="1021124"/>
                  <a:pt x="3842214" y="942850"/>
                </a:cubicBezTo>
                <a:cubicBezTo>
                  <a:pt x="3787896" y="864575"/>
                  <a:pt x="3760738" y="769460"/>
                  <a:pt x="3760738" y="657504"/>
                </a:cubicBezTo>
                <a:cubicBezTo>
                  <a:pt x="3760738" y="532265"/>
                  <a:pt x="3790742" y="436439"/>
                  <a:pt x="3850753" y="370024"/>
                </a:cubicBezTo>
                <a:cubicBezTo>
                  <a:pt x="3910764" y="303610"/>
                  <a:pt x="3987022" y="270402"/>
                  <a:pt x="4079528" y="270402"/>
                </a:cubicBezTo>
                <a:cubicBezTo>
                  <a:pt x="4124595" y="270402"/>
                  <a:pt x="4165511" y="277993"/>
                  <a:pt x="4202277" y="293173"/>
                </a:cubicBezTo>
                <a:cubicBezTo>
                  <a:pt x="4239042" y="308354"/>
                  <a:pt x="4271656" y="331124"/>
                  <a:pt x="4300119" y="361485"/>
                </a:cubicBezTo>
                <a:close/>
                <a:moveTo>
                  <a:pt x="1860417" y="0"/>
                </a:moveTo>
                <a:lnTo>
                  <a:pt x="1860417" y="287480"/>
                </a:lnTo>
                <a:lnTo>
                  <a:pt x="2019812" y="287480"/>
                </a:lnTo>
                <a:lnTo>
                  <a:pt x="2019812" y="499533"/>
                </a:lnTo>
                <a:lnTo>
                  <a:pt x="1860417" y="499533"/>
                </a:lnTo>
                <a:lnTo>
                  <a:pt x="1860417" y="767266"/>
                </a:lnTo>
                <a:cubicBezTo>
                  <a:pt x="1860417" y="799458"/>
                  <a:pt x="1863500" y="820761"/>
                  <a:pt x="1869667" y="831175"/>
                </a:cubicBezTo>
                <a:cubicBezTo>
                  <a:pt x="1879155" y="847275"/>
                  <a:pt x="1895759" y="855325"/>
                  <a:pt x="1919479" y="855325"/>
                </a:cubicBezTo>
                <a:cubicBezTo>
                  <a:pt x="1940826" y="855325"/>
                  <a:pt x="1970713" y="849169"/>
                  <a:pt x="2009138" y="836857"/>
                </a:cubicBezTo>
                <a:lnTo>
                  <a:pt x="2030486" y="1036779"/>
                </a:lnTo>
                <a:cubicBezTo>
                  <a:pt x="1958853" y="1052434"/>
                  <a:pt x="1891964" y="1060261"/>
                  <a:pt x="1829819" y="1060261"/>
                </a:cubicBezTo>
                <a:cubicBezTo>
                  <a:pt x="1757711" y="1060261"/>
                  <a:pt x="1704580" y="1051022"/>
                  <a:pt x="1670424" y="1032543"/>
                </a:cubicBezTo>
                <a:cubicBezTo>
                  <a:pt x="1636268" y="1014064"/>
                  <a:pt x="1611007" y="985991"/>
                  <a:pt x="1594640" y="948326"/>
                </a:cubicBezTo>
                <a:cubicBezTo>
                  <a:pt x="1578274" y="910660"/>
                  <a:pt x="1570091" y="849662"/>
                  <a:pt x="1570091" y="765332"/>
                </a:cubicBezTo>
                <a:lnTo>
                  <a:pt x="1570091" y="499533"/>
                </a:lnTo>
                <a:lnTo>
                  <a:pt x="1463353" y="499533"/>
                </a:lnTo>
                <a:lnTo>
                  <a:pt x="1463353" y="287480"/>
                </a:lnTo>
                <a:lnTo>
                  <a:pt x="1570091" y="287480"/>
                </a:lnTo>
                <a:lnTo>
                  <a:pt x="1570091" y="148721"/>
                </a:lnTo>
                <a:close/>
                <a:moveTo>
                  <a:pt x="0" y="0"/>
                </a:moveTo>
                <a:lnTo>
                  <a:pt x="323059" y="0"/>
                </a:lnTo>
                <a:lnTo>
                  <a:pt x="323059" y="1043183"/>
                </a:lnTo>
                <a:lnTo>
                  <a:pt x="0" y="1043183"/>
                </a:lnTo>
                <a:close/>
              </a:path>
            </a:pathLst>
          </a:custGeom>
          <a:solidFill>
            <a:schemeClr val="bg1"/>
          </a:solidFill>
        </p:spPr>
      </p:pic>
    </p:spTree>
    <p:extLst>
      <p:ext uri="{BB962C8B-B14F-4D97-AF65-F5344CB8AC3E}">
        <p14:creationId xmlns:p14="http://schemas.microsoft.com/office/powerpoint/2010/main" val="3512649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0"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0EA20EF-8D86-4F91-9477-215404425CA5}"/>
              </a:ext>
            </a:extLst>
          </p:cNvPr>
          <p:cNvSpPr txBox="1"/>
          <p:nvPr/>
        </p:nvSpPr>
        <p:spPr>
          <a:xfrm>
            <a:off x="151394" y="2820670"/>
            <a:ext cx="1996719"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BACCM</a:t>
            </a:r>
          </a:p>
        </p:txBody>
      </p:sp>
      <p:sp>
        <p:nvSpPr>
          <p:cNvPr id="11" name="Rectangle 10">
            <a:extLst>
              <a:ext uri="{FF2B5EF4-FFF2-40B4-BE49-F238E27FC236}">
                <a16:creationId xmlns:a16="http://schemas.microsoft.com/office/drawing/2014/main" id="{52447093-ED20-42AC-B6B1-E8E9AD322FE2}"/>
              </a:ext>
            </a:extLst>
          </p:cNvPr>
          <p:cNvSpPr/>
          <p:nvPr/>
        </p:nvSpPr>
        <p:spPr>
          <a:xfrm>
            <a:off x="2401265"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2369399" y="7979446"/>
            <a:ext cx="1887122"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Business</a:t>
            </a:r>
          </a:p>
        </p:txBody>
      </p:sp>
      <p:sp>
        <p:nvSpPr>
          <p:cNvPr id="10" name="Rectangle 9">
            <a:extLst>
              <a:ext uri="{FF2B5EF4-FFF2-40B4-BE49-F238E27FC236}">
                <a16:creationId xmlns:a16="http://schemas.microsoft.com/office/drawing/2014/main" id="{B1E368F5-ED06-40E0-BAA4-6E8415C85F3F}"/>
              </a:ext>
            </a:extLst>
          </p:cNvPr>
          <p:cNvSpPr/>
          <p:nvPr/>
        </p:nvSpPr>
        <p:spPr>
          <a:xfrm>
            <a:off x="3429554" y="0"/>
            <a:ext cx="4122057"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D6F1DF2-3E02-403D-B962-9E694DE22D85}"/>
              </a:ext>
            </a:extLst>
          </p:cNvPr>
          <p:cNvSpPr txBox="1"/>
          <p:nvPr/>
        </p:nvSpPr>
        <p:spPr>
          <a:xfrm>
            <a:off x="4403213" y="7985726"/>
            <a:ext cx="1897673"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Analysis</a:t>
            </a:r>
          </a:p>
        </p:txBody>
      </p:sp>
      <p:sp>
        <p:nvSpPr>
          <p:cNvPr id="12" name="Rectangle 11">
            <a:extLst>
              <a:ext uri="{FF2B5EF4-FFF2-40B4-BE49-F238E27FC236}">
                <a16:creationId xmlns:a16="http://schemas.microsoft.com/office/drawing/2014/main" id="{D9FCFAE8-F02B-4569-AF70-540B46460F22}"/>
              </a:ext>
            </a:extLst>
          </p:cNvPr>
          <p:cNvSpPr/>
          <p:nvPr/>
        </p:nvSpPr>
        <p:spPr>
          <a:xfrm>
            <a:off x="4965992" y="0"/>
            <a:ext cx="4122057"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6234734" y="8022848"/>
            <a:ext cx="1798905"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Core </a:t>
            </a:r>
          </a:p>
        </p:txBody>
      </p:sp>
      <p:sp>
        <p:nvSpPr>
          <p:cNvPr id="13" name="Rectangle 12">
            <a:extLst>
              <a:ext uri="{FF2B5EF4-FFF2-40B4-BE49-F238E27FC236}">
                <a16:creationId xmlns:a16="http://schemas.microsoft.com/office/drawing/2014/main" id="{32F02251-4138-4513-9879-8145BF67BE28}"/>
              </a:ext>
            </a:extLst>
          </p:cNvPr>
          <p:cNvSpPr/>
          <p:nvPr/>
        </p:nvSpPr>
        <p:spPr>
          <a:xfrm>
            <a:off x="6606986" y="0"/>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8117598" y="7995552"/>
            <a:ext cx="2098586"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Concept</a:t>
            </a:r>
          </a:p>
        </p:txBody>
      </p:sp>
      <p:sp>
        <p:nvSpPr>
          <p:cNvPr id="14" name="Rectangle 13">
            <a:extLst>
              <a:ext uri="{FF2B5EF4-FFF2-40B4-BE49-F238E27FC236}">
                <a16:creationId xmlns:a16="http://schemas.microsoft.com/office/drawing/2014/main" id="{6B245A3A-A3CE-44BB-B9C3-B126FF66B522}"/>
              </a:ext>
            </a:extLst>
          </p:cNvPr>
          <p:cNvSpPr/>
          <p:nvPr/>
        </p:nvSpPr>
        <p:spPr>
          <a:xfrm>
            <a:off x="8069943" y="0"/>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10662822" y="8027677"/>
            <a:ext cx="152917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Model</a:t>
            </a:r>
          </a:p>
        </p:txBody>
      </p:sp>
    </p:spTree>
    <p:extLst>
      <p:ext uri="{BB962C8B-B14F-4D97-AF65-F5344CB8AC3E}">
        <p14:creationId xmlns:p14="http://schemas.microsoft.com/office/powerpoint/2010/main" val="1836776190"/>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E80A8A-61EA-4F51-8782-2692EB76E1A2}"/>
              </a:ext>
            </a:extLst>
          </p:cNvPr>
          <p:cNvSpPr/>
          <p:nvPr/>
        </p:nvSpPr>
        <p:spPr>
          <a:xfrm>
            <a:off x="0" y="0"/>
            <a:ext cx="4122057" cy="6858000"/>
          </a:xfrm>
          <a:prstGeom prst="rect">
            <a:avLst/>
          </a:prstGeom>
          <a:solidFill>
            <a:schemeClr val="tx1">
              <a:alpha val="7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0EA20EF-8D86-4F91-9477-215404425CA5}"/>
              </a:ext>
            </a:extLst>
          </p:cNvPr>
          <p:cNvSpPr txBox="1"/>
          <p:nvPr/>
        </p:nvSpPr>
        <p:spPr>
          <a:xfrm>
            <a:off x="151394" y="2820670"/>
            <a:ext cx="1996719"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BACCM</a:t>
            </a:r>
          </a:p>
        </p:txBody>
      </p:sp>
      <p:sp>
        <p:nvSpPr>
          <p:cNvPr id="11" name="Rectangle 10">
            <a:extLst>
              <a:ext uri="{FF2B5EF4-FFF2-40B4-BE49-F238E27FC236}">
                <a16:creationId xmlns:a16="http://schemas.microsoft.com/office/drawing/2014/main" id="{52447093-ED20-42AC-B6B1-E8E9AD322FE2}"/>
              </a:ext>
            </a:extLst>
          </p:cNvPr>
          <p:cNvSpPr/>
          <p:nvPr/>
        </p:nvSpPr>
        <p:spPr>
          <a:xfrm>
            <a:off x="2401265" y="0"/>
            <a:ext cx="4122057"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7394AA46-EF96-4D41-8BE9-041AD99426B5}"/>
              </a:ext>
            </a:extLst>
          </p:cNvPr>
          <p:cNvSpPr txBox="1"/>
          <p:nvPr/>
        </p:nvSpPr>
        <p:spPr>
          <a:xfrm>
            <a:off x="2358630" y="2788014"/>
            <a:ext cx="1887122"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Business</a:t>
            </a:r>
          </a:p>
        </p:txBody>
      </p:sp>
      <p:sp>
        <p:nvSpPr>
          <p:cNvPr id="10" name="Rectangle 9">
            <a:extLst>
              <a:ext uri="{FF2B5EF4-FFF2-40B4-BE49-F238E27FC236}">
                <a16:creationId xmlns:a16="http://schemas.microsoft.com/office/drawing/2014/main" id="{B1E368F5-ED06-40E0-BAA4-6E8415C85F3F}"/>
              </a:ext>
            </a:extLst>
          </p:cNvPr>
          <p:cNvSpPr/>
          <p:nvPr/>
        </p:nvSpPr>
        <p:spPr>
          <a:xfrm>
            <a:off x="4373451" y="0"/>
            <a:ext cx="4122057"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D6F1DF2-3E02-403D-B962-9E694DE22D85}"/>
              </a:ext>
            </a:extLst>
          </p:cNvPr>
          <p:cNvSpPr txBox="1"/>
          <p:nvPr/>
        </p:nvSpPr>
        <p:spPr>
          <a:xfrm>
            <a:off x="4392444" y="2794294"/>
            <a:ext cx="1897673"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Analysis</a:t>
            </a:r>
          </a:p>
        </p:txBody>
      </p:sp>
      <p:sp>
        <p:nvSpPr>
          <p:cNvPr id="12" name="Rectangle 11">
            <a:extLst>
              <a:ext uri="{FF2B5EF4-FFF2-40B4-BE49-F238E27FC236}">
                <a16:creationId xmlns:a16="http://schemas.microsoft.com/office/drawing/2014/main" id="{D9FCFAE8-F02B-4569-AF70-540B46460F22}"/>
              </a:ext>
            </a:extLst>
          </p:cNvPr>
          <p:cNvSpPr/>
          <p:nvPr/>
        </p:nvSpPr>
        <p:spPr>
          <a:xfrm>
            <a:off x="6322844" y="0"/>
            <a:ext cx="4122057" cy="6858000"/>
          </a:xfrm>
          <a:prstGeom prst="rect">
            <a:avLst/>
          </a:prstGeom>
          <a:solidFill>
            <a:srgbClr val="8FAA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1C65ABF-8500-4A0B-AA62-ED18413F3CCC}"/>
              </a:ext>
            </a:extLst>
          </p:cNvPr>
          <p:cNvSpPr txBox="1"/>
          <p:nvPr/>
        </p:nvSpPr>
        <p:spPr>
          <a:xfrm>
            <a:off x="6223965" y="2831416"/>
            <a:ext cx="1798905"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Core </a:t>
            </a:r>
          </a:p>
        </p:txBody>
      </p:sp>
      <p:sp>
        <p:nvSpPr>
          <p:cNvPr id="13" name="Rectangle 12">
            <a:extLst>
              <a:ext uri="{FF2B5EF4-FFF2-40B4-BE49-F238E27FC236}">
                <a16:creationId xmlns:a16="http://schemas.microsoft.com/office/drawing/2014/main" id="{32F02251-4138-4513-9879-8145BF67BE28}"/>
              </a:ext>
            </a:extLst>
          </p:cNvPr>
          <p:cNvSpPr/>
          <p:nvPr/>
        </p:nvSpPr>
        <p:spPr>
          <a:xfrm>
            <a:off x="7963838" y="0"/>
            <a:ext cx="4122057" cy="68580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746C9C6D-821A-41CF-8044-45867E9C442E}"/>
              </a:ext>
            </a:extLst>
          </p:cNvPr>
          <p:cNvSpPr txBox="1"/>
          <p:nvPr/>
        </p:nvSpPr>
        <p:spPr>
          <a:xfrm>
            <a:off x="8106829" y="2804120"/>
            <a:ext cx="2098586"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Concept</a:t>
            </a:r>
          </a:p>
        </p:txBody>
      </p:sp>
      <p:sp>
        <p:nvSpPr>
          <p:cNvPr id="14" name="Rectangle 13">
            <a:extLst>
              <a:ext uri="{FF2B5EF4-FFF2-40B4-BE49-F238E27FC236}">
                <a16:creationId xmlns:a16="http://schemas.microsoft.com/office/drawing/2014/main" id="{6B245A3A-A3CE-44BB-B9C3-B126FF66B522}"/>
              </a:ext>
            </a:extLst>
          </p:cNvPr>
          <p:cNvSpPr/>
          <p:nvPr/>
        </p:nvSpPr>
        <p:spPr>
          <a:xfrm>
            <a:off x="10248958" y="0"/>
            <a:ext cx="4122057" cy="6858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99594084-B181-4BD4-9450-FF4C80F3F27B}"/>
              </a:ext>
            </a:extLst>
          </p:cNvPr>
          <p:cNvSpPr txBox="1"/>
          <p:nvPr/>
        </p:nvSpPr>
        <p:spPr>
          <a:xfrm>
            <a:off x="10534066" y="2836245"/>
            <a:ext cx="1529178" cy="707886"/>
          </a:xfrm>
          <a:prstGeom prst="rect">
            <a:avLst/>
          </a:prstGeom>
          <a:noFill/>
        </p:spPr>
        <p:txBody>
          <a:bodyPr wrap="square" rtlCol="0">
            <a:spAutoFit/>
          </a:bodyPr>
          <a:lstStyle/>
          <a:p>
            <a:pPr algn="ctr"/>
            <a:r>
              <a:rPr lang="en-US" sz="4000" dirty="0">
                <a:solidFill>
                  <a:schemeClr val="bg1"/>
                </a:solidFill>
                <a:effectLst>
                  <a:outerShdw blurRad="38100" dist="38100" dir="2700000" algn="tl">
                    <a:srgbClr val="000000">
                      <a:alpha val="43137"/>
                    </a:srgbClr>
                  </a:outerShdw>
                </a:effectLst>
                <a:latin typeface="Poor Richard" panose="02080502050505020702" pitchFamily="18" charset="0"/>
              </a:rPr>
              <a:t>Model</a:t>
            </a:r>
          </a:p>
        </p:txBody>
      </p:sp>
    </p:spTree>
    <p:extLst>
      <p:ext uri="{BB962C8B-B14F-4D97-AF65-F5344CB8AC3E}">
        <p14:creationId xmlns:p14="http://schemas.microsoft.com/office/powerpoint/2010/main" val="39074023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5390</TotalTime>
  <Words>2643</Words>
  <Application>Microsoft Office PowerPoint</Application>
  <PresentationFormat>Widescreen</PresentationFormat>
  <Paragraphs>468</Paragraphs>
  <Slides>50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50</vt:i4>
      </vt:variant>
    </vt:vector>
  </HeadingPairs>
  <TitlesOfParts>
    <vt:vector size="57" baseType="lpstr">
      <vt:lpstr>Arial</vt:lpstr>
      <vt:lpstr>Arial Black</vt:lpstr>
      <vt:lpstr>Arial Rounded MT Bold</vt:lpstr>
      <vt:lpstr>Calibri</vt:lpstr>
      <vt:lpstr>Calibri Light</vt:lpstr>
      <vt:lpstr>Poor Richard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ATG</dc:creator>
  <cp:lastModifiedBy>ATG</cp:lastModifiedBy>
  <cp:revision>144</cp:revision>
  <dcterms:created xsi:type="dcterms:W3CDTF">2023-03-24T04:53:54Z</dcterms:created>
  <dcterms:modified xsi:type="dcterms:W3CDTF">2023-06-22T05:39:52Z</dcterms:modified>
</cp:coreProperties>
</file>